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4" r:id="rId41"/>
    <p:sldId id="292" r:id="rId42"/>
  </p:sldIdLst>
  <p:sldSz cx="12192000" cy="6858000"/>
  <p:notesSz cx="6858000" cy="12192000"/>
  <p:embeddedFontLst>
    <p:embeddedFont>
      <p:font typeface="MiSans" pitchFamily="34" charset="-122"/>
      <p:regular r:id="rId46"/>
    </p:embeddedFont>
    <p:embeddedFont>
      <p:font typeface="MiSans" pitchFamily="34" charset="-120"/>
      <p:regular r:id="rId47"/>
    </p:embeddedFont>
    <p:embeddedFont>
      <p:font typeface="Calibri" panose="020F0502020204030204" charset="0"/>
      <p:regular r:id="rId48"/>
      <p:bold r:id="rId49"/>
      <p:italic r:id="rId50"/>
      <p:boldItalic r:id="rId51"/>
    </p:embeddedFont>
    <p:embeddedFont>
      <p:font typeface="等线" panose="02010600030101010101" charset="-122"/>
      <p:regular r:id="rId5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svg"/><Relationship Id="rId7" Type="http://schemas.openxmlformats.org/officeDocument/2006/relationships/image" Target="../media/image56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png"/><Relationship Id="rId8" Type="http://schemas.openxmlformats.org/officeDocument/2006/relationships/tags" Target="../tags/tag41.xml"/><Relationship Id="rId7" Type="http://schemas.openxmlformats.org/officeDocument/2006/relationships/image" Target="../media/image72.png"/><Relationship Id="rId6" Type="http://schemas.openxmlformats.org/officeDocument/2006/relationships/tags" Target="../tags/tag40.xml"/><Relationship Id="rId5" Type="http://schemas.openxmlformats.org/officeDocument/2006/relationships/image" Target="../media/image5.png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8" Type="http://schemas.openxmlformats.org/officeDocument/2006/relationships/notesSlide" Target="../notesSlides/notesSlide22.xml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80.png"/><Relationship Id="rId25" Type="http://schemas.openxmlformats.org/officeDocument/2006/relationships/image" Target="../media/image79.png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37.xml"/><Relationship Id="rId19" Type="http://schemas.openxmlformats.org/officeDocument/2006/relationships/tags" Target="../tags/tag46.xml"/><Relationship Id="rId18" Type="http://schemas.openxmlformats.org/officeDocument/2006/relationships/image" Target="../media/image78.png"/><Relationship Id="rId17" Type="http://schemas.openxmlformats.org/officeDocument/2006/relationships/tags" Target="../tags/tag45.xml"/><Relationship Id="rId16" Type="http://schemas.openxmlformats.org/officeDocument/2006/relationships/image" Target="../media/image77.png"/><Relationship Id="rId15" Type="http://schemas.openxmlformats.org/officeDocument/2006/relationships/tags" Target="../tags/tag44.xml"/><Relationship Id="rId14" Type="http://schemas.openxmlformats.org/officeDocument/2006/relationships/image" Target="../media/image76.png"/><Relationship Id="rId13" Type="http://schemas.openxmlformats.org/officeDocument/2006/relationships/tags" Target="../tags/tag43.xml"/><Relationship Id="rId12" Type="http://schemas.openxmlformats.org/officeDocument/2006/relationships/image" Target="../media/image75.png"/><Relationship Id="rId11" Type="http://schemas.openxmlformats.org/officeDocument/2006/relationships/image" Target="../media/image74.png"/><Relationship Id="rId10" Type="http://schemas.openxmlformats.org/officeDocument/2006/relationships/tags" Target="../tags/tag42.xml"/><Relationship Id="rId1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91.png"/><Relationship Id="rId10" Type="http://schemas.openxmlformats.org/officeDocument/2006/relationships/image" Target="../media/image90.png"/><Relationship Id="rId1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9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102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svg"/><Relationship Id="rId7" Type="http://schemas.openxmlformats.org/officeDocument/2006/relationships/image" Target="../media/image56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1" Type="http://schemas.openxmlformats.org/officeDocument/2006/relationships/notesSlide" Target="../notesSlides/notesSlide3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3.xml"/><Relationship Id="rId7" Type="http://schemas.openxmlformats.org/officeDocument/2006/relationships/image" Target="../media/image12.png"/><Relationship Id="rId6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tags" Target="../tags/tag1.xml"/><Relationship Id="rId3" Type="http://schemas.openxmlformats.org/officeDocument/2006/relationships/image" Target="../media/image10.png"/><Relationship Id="rId26" Type="http://schemas.openxmlformats.org/officeDocument/2006/relationships/notesSlide" Target="../notesSlides/notesSlide5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6.xml"/><Relationship Id="rId23" Type="http://schemas.openxmlformats.org/officeDocument/2006/relationships/tags" Target="../tags/tag15.xml"/><Relationship Id="rId22" Type="http://schemas.openxmlformats.org/officeDocument/2006/relationships/tags" Target="../tags/tag14.xml"/><Relationship Id="rId21" Type="http://schemas.openxmlformats.org/officeDocument/2006/relationships/tags" Target="../tags/tag13.xml"/><Relationship Id="rId20" Type="http://schemas.openxmlformats.org/officeDocument/2006/relationships/tags" Target="../tags/tag12.xml"/><Relationship Id="rId2" Type="http://schemas.openxmlformats.org/officeDocument/2006/relationships/image" Target="../media/image9.png"/><Relationship Id="rId19" Type="http://schemas.openxmlformats.org/officeDocument/2006/relationships/tags" Target="../tags/tag11.xml"/><Relationship Id="rId18" Type="http://schemas.openxmlformats.org/officeDocument/2006/relationships/tags" Target="../tags/tag10.xml"/><Relationship Id="rId17" Type="http://schemas.openxmlformats.org/officeDocument/2006/relationships/tags" Target="../tags/tag9.xml"/><Relationship Id="rId16" Type="http://schemas.openxmlformats.org/officeDocument/2006/relationships/tags" Target="../tags/tag8.xml"/><Relationship Id="rId15" Type="http://schemas.openxmlformats.org/officeDocument/2006/relationships/tags" Target="../tags/tag7.xml"/><Relationship Id="rId14" Type="http://schemas.openxmlformats.org/officeDocument/2006/relationships/tags" Target="../tags/tag6.xml"/><Relationship Id="rId13" Type="http://schemas.openxmlformats.org/officeDocument/2006/relationships/tags" Target="../tags/tag5.xml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tags" Target="../tags/tag4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1" Type="http://schemas.openxmlformats.org/officeDocument/2006/relationships/notesSlide" Target="../notesSlides/notesSlide7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14790" y="2027555"/>
            <a:ext cx="641350" cy="641350"/>
          </a:xfrm>
          <a:prstGeom prst="ellipse">
            <a:avLst/>
          </a:prstGeom>
          <a:solidFill>
            <a:srgbClr val="2E54A1"/>
          </a:solidFill>
        </p:spPr>
      </p:sp>
      <p:sp>
        <p:nvSpPr>
          <p:cNvPr id="4" name="Shape 2"/>
          <p:cNvSpPr/>
          <p:nvPr/>
        </p:nvSpPr>
        <p:spPr>
          <a:xfrm>
            <a:off x="2743158" y="2117441"/>
            <a:ext cx="6853912" cy="193802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328295" y="2117725"/>
            <a:ext cx="4787900" cy="32727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泰拉诺斯大陆：文明与英雄</a:t>
            </a:r>
            <a:endParaRPr lang="en-US" sz="6000" dirty="0">
              <a:solidFill>
                <a:srgbClr val="FEE59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00000"/>
              </a:lnSpc>
            </a:pPr>
            <a:r>
              <a:rPr lang="en-US" sz="60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计划启动</a:t>
            </a:r>
            <a:endParaRPr lang="en-US" sz="6000" dirty="0">
              <a:solidFill>
                <a:srgbClr val="FEE59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00000"/>
              </a:lnSpc>
            </a:pP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</a:rPr>
              <a:t>20251114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386080" y="345440"/>
            <a:ext cx="2684780" cy="4622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12" name="图片 11" descr="Slide1_配图1_世界地图_imagen_resiz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70" y="1609725"/>
            <a:ext cx="6617970" cy="4635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1-d3k8098s8jdo4os5e7a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391795"/>
            <a:ext cx="11301730" cy="8413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4380" y="534035"/>
            <a:ext cx="1111631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英雄无敌3式玩法机制解析（2）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10-11:40:21-d3k8098s8jdo4os5e7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45" y="1981200"/>
            <a:ext cx="662940" cy="66294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10-11:40:21-d3k8098s8jdo4os5e7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930" y="3583940"/>
            <a:ext cx="662940" cy="6629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10-11:40:21-d3k8098s8jdo4os5e7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645" y="5139055"/>
            <a:ext cx="662940" cy="66294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4957445" y="1492250"/>
            <a:ext cx="6151245" cy="3689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城镇界面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4957445" y="1909445"/>
            <a:ext cx="6151245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通过升级城镇建筑解锁高阶兵种、魔法与经济加成，是游戏城镇管理的核心玩法，策略性十足。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5461000" y="3087370"/>
            <a:ext cx="6151245" cy="3689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兵种阶梯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5450205" y="3503930"/>
            <a:ext cx="5605780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兵种从1级到7级甚至传奇神话生物，形成丰富的兵种体系，为战斗带来多样性。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4957445" y="4770120"/>
            <a:ext cx="6151245" cy="3689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战斗系统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4957445" y="5186680"/>
            <a:ext cx="6151245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小格子网格战场，单位按速度轮流行动，结合魔法、站位与数值，形成深度策略战斗。</a:t>
            </a:r>
            <a:endParaRPr lang="en-US" sz="1600" dirty="0"/>
          </a:p>
        </p:txBody>
      </p:sp>
      <p:pic>
        <p:nvPicPr>
          <p:cNvPr id="14" name="图片 13" descr="Slide3_配图1_像素对比_nano_banana_resiz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60475"/>
            <a:ext cx="3498215" cy="3498215"/>
          </a:xfrm>
          <a:prstGeom prst="rect">
            <a:avLst/>
          </a:prstGeom>
        </p:spPr>
      </p:pic>
      <p:pic>
        <p:nvPicPr>
          <p:cNvPr id="15" name="图片 14" descr="Slide5_配图2_城镇建筑_nano_banana_resiz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" y="3385185"/>
            <a:ext cx="3339465" cy="33394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世界观与文明设定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3-d3k809os8jdo4os5e85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5970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" y="-635"/>
            <a:ext cx="12190730" cy="6858635"/>
          </a:xfrm>
          <a:prstGeom prst="rect">
            <a:avLst/>
          </a:prstGeom>
          <a:gradFill flip="none" rotWithShape="1">
            <a:gsLst>
              <a:gs pos="0">
                <a:srgbClr val="843F0B">
                  <a:alpha val="7000"/>
                </a:srgbClr>
              </a:gs>
              <a:gs pos="30000">
                <a:srgbClr val="EE822F">
                  <a:alpha val="0"/>
                </a:srgbClr>
              </a:gs>
              <a:gs pos="100000">
                <a:srgbClr val="EE822F">
                  <a:alpha val="0"/>
                </a:srgbClr>
              </a:gs>
            </a:gsLst>
            <a:lin ang="16200000" scaled="1"/>
          </a:gradFill>
        </p:spPr>
      </p:sp>
      <p:sp>
        <p:nvSpPr>
          <p:cNvPr id="4" name="Text 1"/>
          <p:cNvSpPr/>
          <p:nvPr/>
        </p:nvSpPr>
        <p:spPr>
          <a:xfrm>
            <a:off x="1270" y="-635"/>
            <a:ext cx="12190730" cy="685863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45795" y="1190625"/>
            <a:ext cx="1262380" cy="90805"/>
          </a:xfrm>
          <a:prstGeom prst="rect">
            <a:avLst/>
          </a:prstGeom>
          <a:solidFill>
            <a:srgbClr val="FFF3C9"/>
          </a:solidFill>
        </p:spPr>
      </p:sp>
      <p:sp>
        <p:nvSpPr>
          <p:cNvPr id="6" name="Text 3"/>
          <p:cNvSpPr/>
          <p:nvPr/>
        </p:nvSpPr>
        <p:spPr>
          <a:xfrm>
            <a:off x="645795" y="1190625"/>
            <a:ext cx="1262380" cy="908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1335" y="616585"/>
            <a:ext cx="8756650" cy="7429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泰拉诺斯大陆v5.0世界观概览</a:t>
            </a:r>
            <a:endParaRPr lang="en-US" sz="1600" dirty="0"/>
          </a:p>
        </p:txBody>
      </p:sp>
      <p:sp>
        <p:nvSpPr>
          <p:cNvPr id="8" name="Text 5"/>
          <p:cNvSpPr/>
          <p:nvPr>
            <p:custDataLst>
              <p:tags r:id="rId2"/>
            </p:custDataLst>
          </p:nvPr>
        </p:nvSpPr>
        <p:spPr>
          <a:xfrm>
            <a:off x="560070" y="2304415"/>
            <a:ext cx="2325370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自研IP</a:t>
            </a:r>
            <a:endParaRPr lang="en-US" sz="1600" dirty="0"/>
          </a:p>
        </p:txBody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632460" y="3119755"/>
            <a:ext cx="2256155" cy="3375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泰拉诺斯大陆已迭代至v5.0版本，是一个融合多文明神话的奇幻世界。</a:t>
            </a:r>
            <a:endParaRPr lang="en-US" sz="1600" dirty="0"/>
          </a:p>
        </p:txBody>
      </p:sp>
      <p:sp>
        <p:nvSpPr>
          <p:cNvPr id="10" name="Text 7"/>
          <p:cNvSpPr/>
          <p:nvPr>
            <p:custDataLst>
              <p:tags r:id="rId4"/>
            </p:custDataLst>
          </p:nvPr>
        </p:nvSpPr>
        <p:spPr>
          <a:xfrm>
            <a:off x="3477895" y="2304415"/>
            <a:ext cx="233616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魔物与魔法</a:t>
            </a:r>
            <a:endParaRPr lang="en-US" sz="1600" dirty="0"/>
          </a:p>
        </p:txBody>
      </p:sp>
      <p:sp>
        <p:nvSpPr>
          <p:cNvPr id="11" name="Text 8"/>
          <p:cNvSpPr/>
          <p:nvPr>
            <p:custDataLst>
              <p:tags r:id="rId5"/>
            </p:custDataLst>
          </p:nvPr>
        </p:nvSpPr>
        <p:spPr>
          <a:xfrm>
            <a:off x="3545205" y="3119755"/>
            <a:ext cx="2256155" cy="3375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拥有超过100种魔物与90种魔法，为游戏世界增添了奇幻与神秘的色彩。</a:t>
            </a:r>
            <a:endParaRPr lang="en-US" sz="1600" dirty="0"/>
          </a:p>
        </p:txBody>
      </p:sp>
      <p:sp>
        <p:nvSpPr>
          <p:cNvPr id="12" name="Text 9"/>
          <p:cNvSpPr/>
          <p:nvPr>
            <p:custDataLst>
              <p:tags r:id="rId6"/>
            </p:custDataLst>
          </p:nvPr>
        </p:nvSpPr>
        <p:spPr>
          <a:xfrm>
            <a:off x="6323330" y="2304415"/>
            <a:ext cx="2324100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七大文明</a:t>
            </a:r>
            <a:endParaRPr lang="en-US" sz="1600" dirty="0"/>
          </a:p>
        </p:txBody>
      </p:sp>
      <p:sp>
        <p:nvSpPr>
          <p:cNvPr id="13" name="Text 10"/>
          <p:cNvSpPr/>
          <p:nvPr>
            <p:custDataLst>
              <p:tags r:id="rId7"/>
            </p:custDataLst>
          </p:nvPr>
        </p:nvSpPr>
        <p:spPr>
          <a:xfrm>
            <a:off x="6390640" y="3119755"/>
            <a:ext cx="2256155" cy="3375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设定7大文明，每个文明都有独特的兵种树、神话生物、英雄与事件，丰富游戏内容。</a:t>
            </a:r>
            <a:endParaRPr lang="en-US" sz="1600" dirty="0"/>
          </a:p>
        </p:txBody>
      </p:sp>
      <p:sp>
        <p:nvSpPr>
          <p:cNvPr id="14" name="Text 11"/>
          <p:cNvSpPr/>
          <p:nvPr>
            <p:custDataLst>
              <p:tags r:id="rId8"/>
            </p:custDataLst>
          </p:nvPr>
        </p:nvSpPr>
        <p:spPr>
          <a:xfrm>
            <a:off x="9281795" y="2304415"/>
            <a:ext cx="230441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项目目标</a:t>
            </a:r>
            <a:endParaRPr lang="en-US" sz="1600" dirty="0"/>
          </a:p>
        </p:txBody>
      </p:sp>
      <p:sp>
        <p:nvSpPr>
          <p:cNvPr id="15" name="Text 12"/>
          <p:cNvSpPr/>
          <p:nvPr>
            <p:custDataLst>
              <p:tags r:id="rId9"/>
            </p:custDataLst>
          </p:nvPr>
        </p:nvSpPr>
        <p:spPr>
          <a:xfrm>
            <a:off x="9349105" y="3119755"/>
            <a:ext cx="2237740" cy="3375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本次项目目标是将这些设定落地为一款可玩的游戏，实现从文本到产品的转化。</a:t>
            </a:r>
            <a:endParaRPr lang="en-US" sz="1600" dirty="0"/>
          </a:p>
        </p:txBody>
      </p:sp>
      <p:pic>
        <p:nvPicPr>
          <p:cNvPr id="16" name="图片 15" descr="Slide2_配图2_魔法清单_ideogram_resiz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" y="4335145"/>
            <a:ext cx="3240000" cy="2160000"/>
          </a:xfrm>
          <a:prstGeom prst="rect">
            <a:avLst/>
          </a:prstGeom>
        </p:spPr>
      </p:pic>
      <p:pic>
        <p:nvPicPr>
          <p:cNvPr id="17" name="图片 16" descr="Slide3_配图2_游戏标题_imagen_resize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5950" y="4335145"/>
            <a:ext cx="3084200" cy="2160000"/>
          </a:xfrm>
          <a:prstGeom prst="rect">
            <a:avLst/>
          </a:prstGeom>
        </p:spPr>
      </p:pic>
      <p:pic>
        <p:nvPicPr>
          <p:cNvPr id="19" name="图片 18" descr="Slide6_配图2_神话生物图鉴_imagen_resize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7255" y="4335145"/>
            <a:ext cx="3084200" cy="216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04565" y="1834515"/>
            <a:ext cx="7991475" cy="635"/>
          </a:xfrm>
          <a:prstGeom prst="line">
            <a:avLst/>
          </a:prstGeom>
          <a:noFill/>
          <a:ln w="15875">
            <a:solidFill>
              <a:srgbClr val="822C1A"/>
            </a:solidFill>
            <a:prstDash val="dash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3939540" y="1588135"/>
            <a:ext cx="492760" cy="497840"/>
          </a:xfrm>
          <a:prstGeom prst="ellipse">
            <a:avLst/>
          </a:prstGeom>
          <a:solidFill>
            <a:srgbClr val="822C1A"/>
          </a:solidFill>
        </p:spPr>
      </p:sp>
      <p:sp>
        <p:nvSpPr>
          <p:cNvPr id="4" name="Text 2"/>
          <p:cNvSpPr/>
          <p:nvPr/>
        </p:nvSpPr>
        <p:spPr>
          <a:xfrm>
            <a:off x="3939540" y="1588135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41390" y="1588135"/>
            <a:ext cx="492760" cy="497840"/>
          </a:xfrm>
          <a:prstGeom prst="ellipse">
            <a:avLst/>
          </a:prstGeom>
          <a:solidFill>
            <a:srgbClr val="822C1A"/>
          </a:solidFill>
        </p:spPr>
      </p:sp>
      <p:sp>
        <p:nvSpPr>
          <p:cNvPr id="6" name="Text 4"/>
          <p:cNvSpPr/>
          <p:nvPr/>
        </p:nvSpPr>
        <p:spPr>
          <a:xfrm>
            <a:off x="6041390" y="1588135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225790" y="1588135"/>
            <a:ext cx="492760" cy="497840"/>
          </a:xfrm>
          <a:prstGeom prst="ellipse">
            <a:avLst/>
          </a:prstGeom>
          <a:solidFill>
            <a:srgbClr val="822C1A"/>
          </a:solidFill>
        </p:spPr>
      </p:sp>
      <p:sp>
        <p:nvSpPr>
          <p:cNvPr id="8" name="Text 6"/>
          <p:cNvSpPr/>
          <p:nvPr/>
        </p:nvSpPr>
        <p:spPr>
          <a:xfrm>
            <a:off x="8225790" y="1588135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408920" y="1588135"/>
            <a:ext cx="492760" cy="497840"/>
          </a:xfrm>
          <a:prstGeom prst="ellipse">
            <a:avLst/>
          </a:prstGeom>
          <a:solidFill>
            <a:srgbClr val="822C1A"/>
          </a:solidFill>
        </p:spPr>
      </p:sp>
      <p:sp>
        <p:nvSpPr>
          <p:cNvPr id="10" name="Text 8"/>
          <p:cNvSpPr/>
          <p:nvPr/>
        </p:nvSpPr>
        <p:spPr>
          <a:xfrm>
            <a:off x="10408920" y="1588135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7845" y="575945"/>
            <a:ext cx="11116310" cy="4210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872C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七大文明分工与任务分配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015740" y="1588135"/>
            <a:ext cx="528320" cy="4210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355975" y="2359660"/>
            <a:ext cx="1674495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文明列表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344545" y="3009900"/>
            <a:ext cx="1814195" cy="34505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3344545" y="3009900"/>
            <a:ext cx="1814195" cy="3450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目前设定的七大文明包括阿拉伯、埃及、印度、希腊、汉唐、蒙古、南岛，各具特色。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99810" y="1564005"/>
            <a:ext cx="528320" cy="4210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455285" y="2359660"/>
            <a:ext cx="1624330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文明内容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443855" y="3009900"/>
            <a:ext cx="1814195" cy="34505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7"/>
          <p:cNvSpPr/>
          <p:nvPr/>
        </p:nvSpPr>
        <p:spPr>
          <a:xfrm>
            <a:off x="5443855" y="3009900"/>
            <a:ext cx="1814195" cy="3450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每个文明包含15至25个兵种、4至6个神话生物军团、20位英雄与50个文明事件。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76590" y="1588135"/>
            <a:ext cx="528320" cy="4210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57465" y="2359660"/>
            <a:ext cx="1624330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分工方式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646035" y="3009900"/>
            <a:ext cx="1814195" cy="34505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4" name="Text 21"/>
          <p:cNvSpPr/>
          <p:nvPr/>
        </p:nvSpPr>
        <p:spPr>
          <a:xfrm>
            <a:off x="7646035" y="3009900"/>
            <a:ext cx="1814195" cy="3450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6位同学各负责一个文明的完整设计，1位同学负责系统与数据结构，确保项目高效推进。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0453370" y="1578610"/>
            <a:ext cx="528320" cy="4210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859645" y="2359660"/>
            <a:ext cx="1624330" cy="23693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纵向深挖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9848215" y="3009900"/>
            <a:ext cx="1814195" cy="34505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8" name="Text 25"/>
          <p:cNvSpPr/>
          <p:nvPr/>
        </p:nvSpPr>
        <p:spPr>
          <a:xfrm>
            <a:off x="9848215" y="3009900"/>
            <a:ext cx="1814195" cy="3450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每位成员纵向负责一个文明，从世界观到实现，形成可展示的个人作品闭环。</a:t>
            </a:r>
            <a:endParaRPr lang="en-US" sz="1600" dirty="0"/>
          </a:p>
        </p:txBody>
      </p:sp>
      <p:pic>
        <p:nvPicPr>
          <p:cNvPr id="29" name="图片 28" descr="Slide7_配图1_文明旗帜_imagen_resiz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1110615"/>
            <a:ext cx="3232785" cy="2264410"/>
          </a:xfrm>
          <a:prstGeom prst="rect">
            <a:avLst/>
          </a:prstGeom>
        </p:spPr>
      </p:pic>
      <p:pic>
        <p:nvPicPr>
          <p:cNvPr id="30" name="图片 29" descr="Slide7_配图2_多文化英雄_imagen_resiz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3789680"/>
            <a:ext cx="3233270" cy="226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18223" y="0"/>
            <a:ext cx="3699436" cy="6858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Text 1"/>
          <p:cNvSpPr/>
          <p:nvPr/>
        </p:nvSpPr>
        <p:spPr>
          <a:xfrm>
            <a:off x="4918223" y="0"/>
            <a:ext cx="3699436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617659" y="0"/>
            <a:ext cx="3699436" cy="6858000"/>
          </a:xfrm>
          <a:prstGeom prst="rect">
            <a:avLst/>
          </a:prstGeom>
          <a:solidFill>
            <a:srgbClr val="DF7668"/>
          </a:solidFill>
        </p:spPr>
      </p:sp>
      <p:sp>
        <p:nvSpPr>
          <p:cNvPr id="5" name="Text 3"/>
          <p:cNvSpPr/>
          <p:nvPr/>
        </p:nvSpPr>
        <p:spPr>
          <a:xfrm>
            <a:off x="8617659" y="0"/>
            <a:ext cx="3699436" cy="6858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1520" y="0"/>
            <a:ext cx="4187190" cy="3429000"/>
          </a:xfrm>
          <a:prstGeom prst="rect">
            <a:avLst/>
          </a:prstGeom>
          <a:solidFill>
            <a:srgbClr val="872C19"/>
          </a:solidFill>
        </p:spPr>
      </p:sp>
      <p:sp>
        <p:nvSpPr>
          <p:cNvPr id="7" name="Text 5"/>
          <p:cNvSpPr/>
          <p:nvPr/>
        </p:nvSpPr>
        <p:spPr>
          <a:xfrm>
            <a:off x="731520" y="0"/>
            <a:ext cx="4187190" cy="3429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11910" y="735330"/>
            <a:ext cx="3005455" cy="17532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魔物系统：神话源流的差异化优势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184775" y="2249805"/>
            <a:ext cx="2305050" cy="66357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魔物设定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185410" y="3335655"/>
            <a:ext cx="3134360" cy="26860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魔物全部基于真实神话考据，如中国的相柳、九尾妖狐，埃及的阿波菲斯等，确保文明设定的独特性。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919210" y="2249805"/>
            <a:ext cx="2305050" cy="66357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文化深度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945245" y="3335655"/>
            <a:ext cx="3055620" cy="26860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这种设定不仅避免了撞车，还为成员提供了可写入论文与简历的原创素材，提升项目文化价值。</a:t>
            </a:r>
            <a:endParaRPr lang="en-US" sz="1600" dirty="0"/>
          </a:p>
        </p:txBody>
      </p:sp>
      <p:pic>
        <p:nvPicPr>
          <p:cNvPr id="14" name="图片 13" descr="Slide8_配图1_神话Boss群像_imagen_resiz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3506470"/>
            <a:ext cx="4493260" cy="31470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635" y="6985"/>
            <a:ext cx="12191365" cy="1121410"/>
          </a:xfrm>
          <a:prstGeom prst="rect">
            <a:avLst/>
          </a:prstGeom>
          <a:solidFill>
            <a:srgbClr val="C1AF9B"/>
          </a:solidFill>
        </p:spPr>
      </p:sp>
      <p:sp>
        <p:nvSpPr>
          <p:cNvPr id="3" name="Text 1"/>
          <p:cNvSpPr/>
          <p:nvPr/>
        </p:nvSpPr>
        <p:spPr>
          <a:xfrm rot="10800000">
            <a:off x="635" y="6985"/>
            <a:ext cx="12191365" cy="11214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0" y="7620"/>
            <a:ext cx="12191365" cy="947420"/>
          </a:xfrm>
          <a:prstGeom prst="rect">
            <a:avLst/>
          </a:prstGeom>
          <a:solidFill>
            <a:srgbClr val="862E1A"/>
          </a:solidFill>
        </p:spPr>
      </p:sp>
      <p:sp>
        <p:nvSpPr>
          <p:cNvPr id="5" name="Text 3"/>
          <p:cNvSpPr/>
          <p:nvPr/>
        </p:nvSpPr>
        <p:spPr>
          <a:xfrm rot="10800000">
            <a:off x="0" y="7620"/>
            <a:ext cx="12191365" cy="947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跨文明魔法体系与统一规则层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59375" y="1758950"/>
            <a:ext cx="0" cy="4522470"/>
          </a:xfrm>
          <a:prstGeom prst="line">
            <a:avLst/>
          </a:prstGeom>
          <a:noFill/>
          <a:ln w="12700">
            <a:solidFill>
              <a:srgbClr val="842916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859260" y="491490"/>
            <a:ext cx="97155" cy="97155"/>
          </a:xfrm>
          <a:prstGeom prst="ellipse">
            <a:avLst/>
          </a:prstGeom>
          <a:solidFill>
            <a:srgbClr val="FCE6D5"/>
          </a:solidFill>
        </p:spPr>
      </p:sp>
      <p:sp>
        <p:nvSpPr>
          <p:cNvPr id="9" name="Text 7"/>
          <p:cNvSpPr/>
          <p:nvPr/>
        </p:nvSpPr>
        <p:spPr>
          <a:xfrm>
            <a:off x="11859260" y="491490"/>
            <a:ext cx="97155" cy="97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650980" y="491490"/>
            <a:ext cx="97155" cy="97155"/>
          </a:xfrm>
          <a:prstGeom prst="ellipse">
            <a:avLst/>
          </a:prstGeom>
          <a:solidFill>
            <a:srgbClr val="FCE6D5"/>
          </a:solidFill>
        </p:spPr>
      </p:sp>
      <p:sp>
        <p:nvSpPr>
          <p:cNvPr id="11" name="Text 9"/>
          <p:cNvSpPr/>
          <p:nvPr/>
        </p:nvSpPr>
        <p:spPr>
          <a:xfrm>
            <a:off x="11650980" y="491490"/>
            <a:ext cx="97155" cy="97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42700" y="491490"/>
            <a:ext cx="97155" cy="97155"/>
          </a:xfrm>
          <a:prstGeom prst="ellipse">
            <a:avLst/>
          </a:prstGeom>
          <a:solidFill>
            <a:srgbClr val="FCE6D5"/>
          </a:solidFill>
        </p:spPr>
      </p:sp>
      <p:sp>
        <p:nvSpPr>
          <p:cNvPr id="13" name="Text 11"/>
          <p:cNvSpPr/>
          <p:nvPr/>
        </p:nvSpPr>
        <p:spPr>
          <a:xfrm>
            <a:off x="11442700" y="491490"/>
            <a:ext cx="97155" cy="97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10-10-11:40:22-d3k809gs8jdo4os5e7k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665" y="1671320"/>
            <a:ext cx="438785" cy="438785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10-10-11:40:22-d3k809gs8jdo4os5e7l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65" y="3315970"/>
            <a:ext cx="438785" cy="438785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10-10-11:40:22-d3k809gs8jdo4os5e7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65" y="4807585"/>
            <a:ext cx="438785" cy="43878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503719" y="1563827"/>
            <a:ext cx="5899611" cy="36835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统一规则层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504989" y="1932182"/>
            <a:ext cx="6212657" cy="75957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尽管各文明有独立神系与魔法，但都挂载于统一规则层，如雷电、死灵、自然等元素。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503719" y="3210560"/>
            <a:ext cx="5899611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融合法术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504989" y="3578860"/>
            <a:ext cx="6212657" cy="759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设计了跨文明融合法术，如诸神黄昏雷、神尸僵仙等，增强魔法体系的策略深度。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503719" y="4807585"/>
            <a:ext cx="5899611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系统优势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5504989" y="5175885"/>
            <a:ext cx="6280600" cy="759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这种设计方便系统同学统一数据结构，确保文明间魔法可互通联动，提升整合效率。</a:t>
            </a:r>
            <a:endParaRPr lang="en-US" sz="1600" dirty="0"/>
          </a:p>
        </p:txBody>
      </p:sp>
      <p:pic>
        <p:nvPicPr>
          <p:cNvPr id="24" name="图片 23" descr="Slide9_配图1_魔法技能树UI_nano_banana_resiz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564005"/>
            <a:ext cx="4534535" cy="45345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分工机制与项目价值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607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1-d3k8098s8jdo4os5e7e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6740" y="1309370"/>
            <a:ext cx="646430" cy="6280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40:21-d3k8098s8jdo4os5e7f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740" y="3104515"/>
            <a:ext cx="646430" cy="62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0-11:40:21-d3k8098s8jdo4os5e7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915" y="4846320"/>
            <a:ext cx="640080" cy="62801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399915" y="422275"/>
            <a:ext cx="697420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文明分工机制的优势与逻辑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149296" y="1124920"/>
            <a:ext cx="5528761" cy="4809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分工优势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5103598" y="1587269"/>
            <a:ext cx="6412026" cy="984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按文明分工，每位成员纵向负责一个文明的完整设计，形成可展示的个人作品闭环。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191167" y="2926959"/>
            <a:ext cx="5539704" cy="4809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横向整合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160877" y="3389308"/>
            <a:ext cx="6427076" cy="1012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文明之间互相对照，形成可比较的设计光谱，便于整体整合与展示。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5217327" y="4752947"/>
            <a:ext cx="5512856" cy="4809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本科成长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191856" y="5215296"/>
            <a:ext cx="6395409" cy="1010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这种分工方式有利于本科阶段的成长与产出，形成完整的创作闭环。</a:t>
            </a:r>
            <a:endParaRPr lang="en-US" sz="1600" dirty="0"/>
          </a:p>
        </p:txBody>
      </p:sp>
      <p:pic>
        <p:nvPicPr>
          <p:cNvPr id="13" name="图片 12" descr="Slide10_配图1_文明垂直切片_imagen_resized"/>
          <p:cNvPicPr>
            <a:picLocks noChangeAspect="1"/>
          </p:cNvPicPr>
          <p:nvPr/>
        </p:nvPicPr>
        <p:blipFill>
          <a:blip r:embed="rId4"/>
          <a:srcRect l="11417" r="10904"/>
          <a:stretch>
            <a:fillRect/>
          </a:stretch>
        </p:blipFill>
        <p:spPr>
          <a:xfrm>
            <a:off x="106680" y="51435"/>
            <a:ext cx="3719195" cy="3353435"/>
          </a:xfrm>
          <a:prstGeom prst="rect">
            <a:avLst/>
          </a:prstGeom>
        </p:spPr>
      </p:pic>
      <p:pic>
        <p:nvPicPr>
          <p:cNvPr id="14" name="图片 13" descr="Slide10_配图1_文明垂直切片_gpt_resized"/>
          <p:cNvPicPr>
            <a:picLocks noChangeAspect="1"/>
          </p:cNvPicPr>
          <p:nvPr/>
        </p:nvPicPr>
        <p:blipFill>
          <a:blip r:embed="rId5"/>
          <a:srcRect l="13458" r="13701"/>
          <a:stretch>
            <a:fillRect/>
          </a:stretch>
        </p:blipFill>
        <p:spPr>
          <a:xfrm>
            <a:off x="106680" y="3388995"/>
            <a:ext cx="3701415" cy="33889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09310" y="-86360"/>
            <a:ext cx="6614160" cy="7174230"/>
          </a:xfrm>
          <a:prstGeom prst="roundRect">
            <a:avLst>
              <a:gd name="adj" fmla="val 0"/>
            </a:avLst>
          </a:prstGeom>
          <a:solidFill>
            <a:srgbClr val="C65F10"/>
          </a:solidFill>
        </p:spPr>
      </p:sp>
      <p:sp>
        <p:nvSpPr>
          <p:cNvPr id="3" name="Text 1"/>
          <p:cNvSpPr/>
          <p:nvPr/>
        </p:nvSpPr>
        <p:spPr>
          <a:xfrm>
            <a:off x="5909310" y="-86360"/>
            <a:ext cx="6614160" cy="71742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093085" y="-86360"/>
            <a:ext cx="6614160" cy="7174230"/>
          </a:xfrm>
          <a:prstGeom prst="roundRect">
            <a:avLst>
              <a:gd name="adj" fmla="val 0"/>
            </a:avLst>
          </a:prstGeom>
          <a:solidFill>
            <a:srgbClr val="F5B482"/>
          </a:solidFill>
        </p:spPr>
      </p:sp>
      <p:sp>
        <p:nvSpPr>
          <p:cNvPr id="5" name="Text 3"/>
          <p:cNvSpPr/>
          <p:nvPr/>
        </p:nvSpPr>
        <p:spPr>
          <a:xfrm>
            <a:off x="3093085" y="-86360"/>
            <a:ext cx="6614160" cy="71742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92125" y="-86360"/>
            <a:ext cx="6614160" cy="7174230"/>
          </a:xfrm>
          <a:prstGeom prst="roundRect">
            <a:avLst>
              <a:gd name="adj" fmla="val 0"/>
            </a:avLst>
          </a:prstGeom>
          <a:solidFill>
            <a:srgbClr val="842916"/>
          </a:solidFill>
        </p:spPr>
      </p:sp>
      <p:sp>
        <p:nvSpPr>
          <p:cNvPr id="7" name="Text 5"/>
          <p:cNvSpPr/>
          <p:nvPr/>
        </p:nvSpPr>
        <p:spPr>
          <a:xfrm>
            <a:off x="492125" y="-86360"/>
            <a:ext cx="6614160" cy="717423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184150" y="-86360"/>
            <a:ext cx="4415155" cy="7174230"/>
          </a:xfrm>
          <a:prstGeom prst="roundRect">
            <a:avLst>
              <a:gd name="adj" fmla="val 0"/>
            </a:avLst>
          </a:prstGeom>
          <a:solidFill>
            <a:srgbClr val="FCE6D5"/>
          </a:solidFill>
        </p:spPr>
      </p:sp>
      <p:sp>
        <p:nvSpPr>
          <p:cNvPr id="9" name="Text 7"/>
          <p:cNvSpPr/>
          <p:nvPr/>
        </p:nvSpPr>
        <p:spPr>
          <a:xfrm>
            <a:off x="-184150" y="-86360"/>
            <a:ext cx="4415155" cy="71742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80670" y="1017905"/>
            <a:ext cx="1668780" cy="540321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6200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选择经典类型的战略意义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10-10-11:40:22-d3k809gs8jdo4os5e7pg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03805" y="5516245"/>
            <a:ext cx="550545" cy="90487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10-10-11:40:22-d3k809gs8jdo4os5e7r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5445" y="5516245"/>
            <a:ext cx="550545" cy="904875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10-10-11:40:22-d3k809gs8jdo4os5e7s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4670" y="5516245"/>
            <a:ext cx="550545" cy="904875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10-10-11:40:22-d3k809gs8jdo4os5e7t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6920" y="5516245"/>
            <a:ext cx="550545" cy="904875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10-11:40:22-d3k809gs8jdo4os5e7s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125" y="6303010"/>
            <a:ext cx="755650" cy="2806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8190" y="1017905"/>
            <a:ext cx="2171065" cy="81788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商业模型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2049780" y="1661795"/>
            <a:ext cx="2063115" cy="3804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《英雄无敌3》的商业模型已被验证，适合商业化尝试，为项目提供市场基础。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4743450" y="1017905"/>
            <a:ext cx="2171065" cy="81788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设计空间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4740275" y="1661795"/>
            <a:ext cx="2063115" cy="3804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其设计空间清晰，单位、属性、魔法等都有成熟配比经验，便于团队快速上手。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7344410" y="1017905"/>
            <a:ext cx="2171065" cy="81788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技术门槛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7341235" y="1661795"/>
            <a:ext cx="2063115" cy="3804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技术门槛适中，2D/伪3D实现，美术资源可借助AIGC辅助，程序同学可专注核心逻辑。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9979025" y="1017905"/>
            <a:ext cx="2171065" cy="81788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传播优势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9975850" y="1661795"/>
            <a:ext cx="2063115" cy="3804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对毕设与出国作品集而言，“经典类型+自主世界观”易于被评审理解，具备清晰传播价值。</a:t>
            </a:r>
            <a:endParaRPr lang="en-US" sz="1600" dirty="0"/>
          </a:p>
        </p:txBody>
      </p:sp>
      <p:pic>
        <p:nvPicPr>
          <p:cNvPr id="25" name="图片 24" descr="Slide10_配图2_学生团队圆圈_imagen_resiz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2180" y="3303270"/>
            <a:ext cx="3159760" cy="2212975"/>
          </a:xfrm>
          <a:prstGeom prst="rect">
            <a:avLst/>
          </a:prstGeom>
        </p:spPr>
      </p:pic>
      <p:pic>
        <p:nvPicPr>
          <p:cNvPr id="26" name="图片 25" descr="Slide10_配图1_文明垂直切片_seedream_resize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3390" y="3306445"/>
            <a:ext cx="3313430" cy="2209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10-10-11:40:20-d3k8090s8jdo4os5e76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6090" y="1809750"/>
            <a:ext cx="774065" cy="7740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0-11:40:20-d3k8090s8jdo4os5e76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7925" y="4204970"/>
            <a:ext cx="774065" cy="77406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10-11:40:20-d3k8090s8jdo4os5e77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75"/>
            <a:ext cx="194945" cy="4572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67030" y="485140"/>
            <a:ext cx="4546600" cy="10328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统一类型保障整合与商业化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225522" y="2172702"/>
            <a:ext cx="3897151" cy="3073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统一框架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34365" y="2510155"/>
            <a:ext cx="4850130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统一为“英雄无敌3型”框架，包括大地图探索、城镇管理、网格战斗与英雄成长，确保项目整合性。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856331" y="4656937"/>
            <a:ext cx="3875816" cy="3073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商业化潜力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219835" y="4980940"/>
            <a:ext cx="5101590" cy="13836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在此框架内可自由发挥文明特色，确保未来若上Steam或国内平台，产品形态清晰可描述，具备商业化潜力。</a:t>
            </a:r>
            <a:endParaRPr lang="en-US" sz="1600" dirty="0"/>
          </a:p>
        </p:txBody>
      </p:sp>
      <p:pic>
        <p:nvPicPr>
          <p:cNvPr id="11" name="图片 10" descr="Slide12_配图1_文明拼图整合_imagen_resiz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40" y="153670"/>
            <a:ext cx="3129915" cy="2192020"/>
          </a:xfrm>
          <a:prstGeom prst="rect">
            <a:avLst/>
          </a:prstGeom>
        </p:spPr>
      </p:pic>
      <p:pic>
        <p:nvPicPr>
          <p:cNvPr id="12" name="图片 11" descr="Slide12_配图2_统一游戏菜单_nano_banana_resiz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870" y="2583815"/>
            <a:ext cx="4050030" cy="4050030"/>
          </a:xfrm>
          <a:prstGeom prst="rect">
            <a:avLst/>
          </a:prstGeom>
        </p:spPr>
      </p:pic>
      <p:pic>
        <p:nvPicPr>
          <p:cNvPr id="13" name="图片 12" descr="Slide12_配图2_统一游戏菜单_imagen_resiz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190" y="153670"/>
            <a:ext cx="3182620" cy="2228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9250" y="-71120"/>
            <a:ext cx="2594610" cy="14979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349250" y="-71120"/>
            <a:ext cx="2594610" cy="14979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7000" dirty="0">
                <a:solidFill>
                  <a:srgbClr val="822C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10-10-11:40:17-d3k8088s8jdo4os5e6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1624965"/>
            <a:ext cx="2663825" cy="52451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465" y="526415"/>
            <a:ext cx="597535" cy="2806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2096" y="2470497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2077416" y="2532911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项目启动与目标统一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361708" y="2470497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317028" y="2532911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游戏类型与玩法框架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122096" y="3574847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077416" y="3637261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世界观与文明设定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361708" y="3574847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317028" y="3637261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分工机制与项目价值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104900" y="4678560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2060220" y="4741612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任务清单与资源规范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6361708" y="4651172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317028" y="4713586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协作机制与AI时代价值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任务清单与资源规范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8280" y="1175385"/>
            <a:ext cx="8756650" cy="7429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每个文明需完成的核心内容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229870" y="1918335"/>
            <a:ext cx="260731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3255645" y="1918335"/>
            <a:ext cx="251206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6243320" y="1918335"/>
            <a:ext cx="259207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9288145" y="1918335"/>
            <a:ext cx="247015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2987040" y="2265045"/>
            <a:ext cx="0" cy="209042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040755" y="2265045"/>
            <a:ext cx="0" cy="209042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9058275" y="2265045"/>
            <a:ext cx="0" cy="209042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10" name="Image 0" descr="https://kimi-img.moonshot.cn/pub/slides/slides_tmpl/image/25-10-10-11:40:23-d3k809os8jdo4os5e7u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585" y="421005"/>
            <a:ext cx="219710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23-d3k809os8jdo4os5e7u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660" y="6089650"/>
            <a:ext cx="1334770" cy="28067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208280" y="2208530"/>
            <a:ext cx="2468880" cy="645160"/>
          </a:xfrm>
          <a:prstGeom prst="rect">
            <a:avLst/>
          </a:prstGeom>
          <a:solidFill>
            <a:srgbClr val="FCE6D5"/>
          </a:solidFill>
        </p:spPr>
      </p:sp>
      <p:sp>
        <p:nvSpPr>
          <p:cNvPr id="13" name="Text 9"/>
          <p:cNvSpPr/>
          <p:nvPr/>
        </p:nvSpPr>
        <p:spPr>
          <a:xfrm>
            <a:off x="208280" y="2208530"/>
            <a:ext cx="2468880" cy="645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世界观与美术风格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94945" y="2943225"/>
            <a:ext cx="2532380" cy="31464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每位文明负责人需完成1至2页世界观与美术风格文档，为文明设定奠定基础。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3305175" y="2208530"/>
            <a:ext cx="2468245" cy="645160"/>
          </a:xfrm>
          <a:prstGeom prst="rect">
            <a:avLst/>
          </a:prstGeom>
          <a:solidFill>
            <a:srgbClr val="FCE6D5"/>
          </a:solidFill>
        </p:spPr>
      </p:sp>
      <p:sp>
        <p:nvSpPr>
          <p:cNvPr id="16" name="Text 12"/>
          <p:cNvSpPr/>
          <p:nvPr/>
        </p:nvSpPr>
        <p:spPr>
          <a:xfrm>
            <a:off x="3305175" y="2208530"/>
            <a:ext cx="2468245" cy="645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城镇建筑树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3296920" y="2943225"/>
            <a:ext cx="2532380" cy="31464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设计完整的城镇建筑树，涵盖基础、军事、魔法与经济建筑，构建文明的城镇体系。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329680" y="2208530"/>
            <a:ext cx="2468245" cy="645160"/>
          </a:xfrm>
          <a:prstGeom prst="rect">
            <a:avLst/>
          </a:prstGeom>
          <a:solidFill>
            <a:srgbClr val="FCE6D5"/>
          </a:solidFill>
        </p:spPr>
      </p:sp>
      <p:sp>
        <p:nvSpPr>
          <p:cNvPr id="19" name="Text 15"/>
          <p:cNvSpPr/>
          <p:nvPr/>
        </p:nvSpPr>
        <p:spPr>
          <a:xfrm>
            <a:off x="6329680" y="2208530"/>
            <a:ext cx="2468245" cy="645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兵种梯队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56985" y="2943225"/>
            <a:ext cx="2532380" cy="31464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构建完整兵种梯队，至少7阶，并重点打磨1至2个神话生物，丰富战斗体验。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9354185" y="2208530"/>
            <a:ext cx="2468245" cy="645160"/>
          </a:xfrm>
          <a:prstGeom prst="rect">
            <a:avLst/>
          </a:prstGeom>
          <a:solidFill>
            <a:srgbClr val="FCE6D5"/>
          </a:solidFill>
        </p:spPr>
      </p:sp>
      <p:sp>
        <p:nvSpPr>
          <p:cNvPr id="22" name="Text 18"/>
          <p:cNvSpPr/>
          <p:nvPr/>
        </p:nvSpPr>
        <p:spPr>
          <a:xfrm>
            <a:off x="9354185" y="2208530"/>
            <a:ext cx="2468245" cy="645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魔法与英雄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9354185" y="2943225"/>
            <a:ext cx="2532380" cy="31464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设计10至20个代表性魔法与10至20位英雄，先完成6至8个可用英雄，完善文明的魔法与英雄体系。</a:t>
            </a:r>
            <a:endParaRPr lang="en-US" sz="1600" dirty="0"/>
          </a:p>
        </p:txBody>
      </p:sp>
      <p:pic>
        <p:nvPicPr>
          <p:cNvPr id="24" name="图片 23" descr="Slide14_配图1_奇幻城镇界面_seedream_resiz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" y="4280535"/>
            <a:ext cx="3240000" cy="2160000"/>
          </a:xfrm>
          <a:prstGeom prst="rect">
            <a:avLst/>
          </a:prstGeom>
        </p:spPr>
      </p:pic>
      <p:pic>
        <p:nvPicPr>
          <p:cNvPr id="25" name="图片 24" descr="Slide14_配图2_图标素材表_gpt_resiz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240" y="4280535"/>
            <a:ext cx="3239770" cy="2160270"/>
          </a:xfrm>
          <a:prstGeom prst="rect">
            <a:avLst/>
          </a:prstGeom>
        </p:spPr>
      </p:pic>
      <p:pic>
        <p:nvPicPr>
          <p:cNvPr id="26" name="图片 25" descr="Slide14_配图2_图标素材表_imagen_resiz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35" y="4280535"/>
            <a:ext cx="3084195" cy="21602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19-d3k808os8jdo4os5e72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" y="229870"/>
            <a:ext cx="1073150" cy="554990"/>
          </a:xfrm>
          <a:prstGeom prst="rect">
            <a:avLst/>
          </a:prstGeom>
        </p:spPr>
      </p:pic>
      <p:sp>
        <p:nvSpPr>
          <p:cNvPr id="3" name="Shape 0"/>
          <p:cNvSpPr/>
          <p:nvPr>
            <p:custDataLst>
              <p:tags r:id="rId2"/>
            </p:custDataLst>
          </p:nvPr>
        </p:nvSpPr>
        <p:spPr>
          <a:xfrm>
            <a:off x="8199755" y="1849120"/>
            <a:ext cx="3383915" cy="4285615"/>
          </a:xfrm>
          <a:prstGeom prst="rect">
            <a:avLst/>
          </a:prstGeom>
          <a:solidFill>
            <a:srgbClr val="842916"/>
          </a:solidFill>
        </p:spPr>
      </p:sp>
      <p:sp>
        <p:nvSpPr>
          <p:cNvPr id="4" name="Text 1"/>
          <p:cNvSpPr/>
          <p:nvPr/>
        </p:nvSpPr>
        <p:spPr>
          <a:xfrm>
            <a:off x="8199755" y="1849120"/>
            <a:ext cx="3383915" cy="42856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>
            <p:custDataLst>
              <p:tags r:id="rId3"/>
            </p:custDataLst>
          </p:nvPr>
        </p:nvSpPr>
        <p:spPr>
          <a:xfrm>
            <a:off x="4429760" y="1856740"/>
            <a:ext cx="3383915" cy="4285615"/>
          </a:xfrm>
          <a:prstGeom prst="rect">
            <a:avLst/>
          </a:prstGeom>
          <a:solidFill>
            <a:srgbClr val="842916"/>
          </a:solidFill>
        </p:spPr>
      </p:sp>
      <p:sp>
        <p:nvSpPr>
          <p:cNvPr id="6" name="Text 3"/>
          <p:cNvSpPr/>
          <p:nvPr/>
        </p:nvSpPr>
        <p:spPr>
          <a:xfrm>
            <a:off x="4429760" y="1856740"/>
            <a:ext cx="3383915" cy="42856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>
            <p:custDataLst>
              <p:tags r:id="rId4"/>
            </p:custDataLst>
          </p:nvPr>
        </p:nvSpPr>
        <p:spPr>
          <a:xfrm>
            <a:off x="716915" y="1849120"/>
            <a:ext cx="3383915" cy="4285615"/>
          </a:xfrm>
          <a:prstGeom prst="rect">
            <a:avLst/>
          </a:prstGeom>
          <a:solidFill>
            <a:srgbClr val="842916"/>
          </a:solidFill>
        </p:spPr>
      </p:sp>
      <p:sp>
        <p:nvSpPr>
          <p:cNvPr id="8" name="Text 5"/>
          <p:cNvSpPr/>
          <p:nvPr/>
        </p:nvSpPr>
        <p:spPr>
          <a:xfrm>
            <a:off x="716915" y="1849120"/>
            <a:ext cx="3383915" cy="42856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872C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艺术资源规范与风格统一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6135" y="516890"/>
            <a:ext cx="597535" cy="280670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10-10-11:40:21-d3k8098s8jdo4os5e7f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85795" y="5282565"/>
            <a:ext cx="883920" cy="859790"/>
          </a:xfrm>
          <a:prstGeom prst="rect">
            <a:avLst/>
          </a:prstGeom>
        </p:spPr>
      </p:pic>
      <p:pic>
        <p:nvPicPr>
          <p:cNvPr id="12" name="Image 3" descr="https://kimi-img.moonshot.cn/pub/slides/slides_tmpl/image/25-10-10-11:40:21-d3k8098s8jdo4os5e7h0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82130" y="5282565"/>
            <a:ext cx="926465" cy="859790"/>
          </a:xfrm>
          <a:prstGeom prst="rect">
            <a:avLst/>
          </a:prstGeom>
        </p:spPr>
      </p:pic>
      <p:pic>
        <p:nvPicPr>
          <p:cNvPr id="13" name="Image 4" descr="https://kimi-img.moonshot.cn/pub/slides/slides_tmpl/image/25-10-10-11:40:21-d3k8098s8jdo4os5e7h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50855" y="5282565"/>
            <a:ext cx="932815" cy="859790"/>
          </a:xfrm>
          <a:prstGeom prst="rect">
            <a:avLst/>
          </a:prstGeom>
        </p:spPr>
      </p:pic>
      <p:pic>
        <p:nvPicPr>
          <p:cNvPr id="14" name="Image 5" descr="https://kimi-img.moonshot.cn/pub/slides/slides_tmpl/image/25-10-10-11:40:22-d3k809gs8jdo4os5e7j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456045"/>
            <a:ext cx="12192000" cy="401955"/>
          </a:xfrm>
          <a:prstGeom prst="rect">
            <a:avLst/>
          </a:prstGeom>
        </p:spPr>
      </p:pic>
      <p:pic>
        <p:nvPicPr>
          <p:cNvPr id="15" name="Image 6" descr="https://kimi-img.moonshot.cn/pub/slides/slides_tmpl/image/25-10-10-11:40:22-d3k809gs8jdo4os5e7ig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064385" y="1473200"/>
            <a:ext cx="688975" cy="682625"/>
          </a:xfrm>
          <a:prstGeom prst="rect">
            <a:avLst/>
          </a:prstGeom>
        </p:spPr>
      </p:pic>
      <p:pic>
        <p:nvPicPr>
          <p:cNvPr id="16" name="Image 7" descr="https://kimi-img.moonshot.cn/pub/slides/slides_tmpl/image/25-10-10-11:40:22-d3k809gs8jdo4os5e7i0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805805" y="1473200"/>
            <a:ext cx="688975" cy="682625"/>
          </a:xfrm>
          <a:prstGeom prst="rect">
            <a:avLst/>
          </a:prstGeom>
        </p:spPr>
      </p:pic>
      <p:pic>
        <p:nvPicPr>
          <p:cNvPr id="17" name="Image 8" descr="https://kimi-img.moonshot.cn/pub/slides/slides_tmpl/image/25-10-10-11:40:22-d3k809gs8jdo4os5e7jg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490075" y="1473200"/>
            <a:ext cx="688975" cy="682625"/>
          </a:xfrm>
          <a:prstGeom prst="rect">
            <a:avLst/>
          </a:prstGeom>
        </p:spPr>
      </p:pic>
      <p:sp>
        <p:nvSpPr>
          <p:cNvPr id="18" name="Text 7"/>
          <p:cNvSpPr/>
          <p:nvPr>
            <p:custDataLst>
              <p:tags r:id="rId19"/>
            </p:custDataLst>
          </p:nvPr>
        </p:nvSpPr>
        <p:spPr>
          <a:xfrm>
            <a:off x="1186815" y="2155825"/>
            <a:ext cx="2508885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艺术资源要求</a:t>
            </a:r>
            <a:endParaRPr lang="en-US" sz="1600" dirty="0"/>
          </a:p>
        </p:txBody>
      </p:sp>
      <p:sp>
        <p:nvSpPr>
          <p:cNvPr id="19" name="Text 8"/>
          <p:cNvSpPr/>
          <p:nvPr>
            <p:custDataLst>
              <p:tags r:id="rId20"/>
            </p:custDataLst>
          </p:nvPr>
        </p:nvSpPr>
        <p:spPr>
          <a:xfrm>
            <a:off x="888365" y="3201670"/>
            <a:ext cx="3060700" cy="23533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城镇需提供主城界面图，兵种需提供立绘与战斗小人，魔法需提供统一尺寸与画风的技能图标。</a:t>
            </a:r>
            <a:endParaRPr lang="en-US" sz="1600" dirty="0"/>
          </a:p>
        </p:txBody>
      </p:sp>
      <p:sp>
        <p:nvSpPr>
          <p:cNvPr id="20" name="Text 9"/>
          <p:cNvSpPr/>
          <p:nvPr>
            <p:custDataLst>
              <p:tags r:id="rId21"/>
            </p:custDataLst>
          </p:nvPr>
        </p:nvSpPr>
        <p:spPr>
          <a:xfrm>
            <a:off x="4895850" y="2155825"/>
            <a:ext cx="2508885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风格统一</a:t>
            </a:r>
            <a:endParaRPr lang="en-US" sz="1600" dirty="0"/>
          </a:p>
        </p:txBody>
      </p:sp>
      <p:sp>
        <p:nvSpPr>
          <p:cNvPr id="21" name="Text 10"/>
          <p:cNvSpPr/>
          <p:nvPr>
            <p:custDataLst>
              <p:tags r:id="rId22"/>
            </p:custDataLst>
          </p:nvPr>
        </p:nvSpPr>
        <p:spPr>
          <a:xfrm>
            <a:off x="4604385" y="3201670"/>
            <a:ext cx="3060700" cy="23533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建议风格为中度写实+手绘感，鼓励使用AIGC打底并人工挑选修补，确保整体视觉统一。</a:t>
            </a:r>
            <a:endParaRPr lang="en-US" sz="1600" dirty="0"/>
          </a:p>
        </p:txBody>
      </p:sp>
      <p:sp>
        <p:nvSpPr>
          <p:cNvPr id="22" name="Text 11"/>
          <p:cNvSpPr/>
          <p:nvPr>
            <p:custDataLst>
              <p:tags r:id="rId23"/>
            </p:custDataLst>
          </p:nvPr>
        </p:nvSpPr>
        <p:spPr>
          <a:xfrm>
            <a:off x="8604885" y="2155825"/>
            <a:ext cx="2508885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避免拼贴感</a:t>
            </a:r>
            <a:endParaRPr lang="en-US" sz="1600" dirty="0"/>
          </a:p>
        </p:txBody>
      </p:sp>
      <p:sp>
        <p:nvSpPr>
          <p:cNvPr id="23" name="Text 12"/>
          <p:cNvSpPr/>
          <p:nvPr>
            <p:custDataLst>
              <p:tags r:id="rId24"/>
            </p:custDataLst>
          </p:nvPr>
        </p:nvSpPr>
        <p:spPr>
          <a:xfrm>
            <a:off x="8328660" y="3232785"/>
            <a:ext cx="3060700" cy="23533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通过统一风格与规范，避免美术资源的拼贴感，提升游戏的商业化质感。</a:t>
            </a:r>
            <a:endParaRPr lang="en-US" sz="1600" dirty="0"/>
          </a:p>
        </p:txBody>
      </p:sp>
      <p:pic>
        <p:nvPicPr>
          <p:cNvPr id="24" name="图片 23" descr="Slide15_配图1_属性数据表格UI_ideogram_resized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58585" y="0"/>
            <a:ext cx="3031490" cy="2021205"/>
          </a:xfrm>
          <a:prstGeom prst="rect">
            <a:avLst/>
          </a:prstGeom>
        </p:spPr>
      </p:pic>
      <p:pic>
        <p:nvPicPr>
          <p:cNvPr id="25" name="图片 24" descr="Slide15_配图1_属性数据表格UI_gpt_resized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10310" y="4801870"/>
            <a:ext cx="2730500" cy="18205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2-d3k809gs8jdo4os5e7o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4085"/>
            <a:ext cx="12192000" cy="592709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635" y="-2540"/>
            <a:ext cx="12191365" cy="936625"/>
          </a:xfrm>
          <a:prstGeom prst="rect">
            <a:avLst/>
          </a:prstGeom>
          <a:solidFill>
            <a:srgbClr val="FEE695"/>
          </a:solidFill>
        </p:spPr>
      </p:sp>
      <p:sp>
        <p:nvSpPr>
          <p:cNvPr id="4" name="Text 1"/>
          <p:cNvSpPr/>
          <p:nvPr/>
        </p:nvSpPr>
        <p:spPr>
          <a:xfrm rot="10800000">
            <a:off x="635" y="-2540"/>
            <a:ext cx="12191365" cy="93662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84530" y="269240"/>
            <a:ext cx="11116310" cy="536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数值与规则统一标准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10-11:40:22-d3k809gs8jdo4os5e7m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655" y="519430"/>
            <a:ext cx="402590" cy="414655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10-10-11:40:22-d3k809gs8jdo4os5e7n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2817495"/>
            <a:ext cx="1036320" cy="98171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10-10-11:40:22-d3k809gs8jdo4os5e7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90" y="2817495"/>
            <a:ext cx="1036320" cy="98171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10-10-11:40:22-d3k809gs8jdo4os5e7o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00" y="2817495"/>
            <a:ext cx="1036320" cy="98171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10-10-11:40:22-d3k809gs8jdo4os5e7q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40" y="1983105"/>
            <a:ext cx="2066290" cy="206629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10-10-11:40:22-d3k809gs8jdo4os5e7q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005" y="1983105"/>
            <a:ext cx="2066290" cy="2066290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10-10-11:40:22-d3k809gs8jdo4os5e7r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00" y="1983105"/>
            <a:ext cx="2066290" cy="2066290"/>
          </a:xfrm>
          <a:prstGeom prst="rect">
            <a:avLst/>
          </a:prstGeom>
        </p:spPr>
      </p:pic>
      <p:sp>
        <p:nvSpPr>
          <p:cNvPr id="13" name="Text 3"/>
          <p:cNvSpPr/>
          <p:nvPr/>
        </p:nvSpPr>
        <p:spPr>
          <a:xfrm>
            <a:off x="495935" y="4077970"/>
            <a:ext cx="350901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兵种数值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592455" y="4474845"/>
            <a:ext cx="3466465" cy="206756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5" name="Text 5"/>
          <p:cNvSpPr/>
          <p:nvPr/>
        </p:nvSpPr>
        <p:spPr>
          <a:xfrm>
            <a:off x="592455" y="4474845"/>
            <a:ext cx="3466465" cy="206756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每个兵种需提供生命、攻击、防御、速度、射程、费用、人口占用等基础属性，确保数据完整。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272280" y="4077970"/>
            <a:ext cx="350901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英雄属性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4368800" y="4474845"/>
            <a:ext cx="3466465" cy="206756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8" name="Text 8"/>
          <p:cNvSpPr/>
          <p:nvPr/>
        </p:nvSpPr>
        <p:spPr>
          <a:xfrm>
            <a:off x="4368800" y="4474845"/>
            <a:ext cx="3466465" cy="206756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英雄需定义统帅、魔力、知识、速度等属性，参考《英雄无敌3》与现有设定，确保系统兼容。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049260" y="4077970"/>
            <a:ext cx="350901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魔法属性</a:t>
            </a:r>
            <a:endParaRPr lang="en-US" sz="1600" dirty="0"/>
          </a:p>
        </p:txBody>
      </p:sp>
      <p:sp>
        <p:nvSpPr>
          <p:cNvPr id="20" name="Shape 10"/>
          <p:cNvSpPr/>
          <p:nvPr/>
        </p:nvSpPr>
        <p:spPr>
          <a:xfrm>
            <a:off x="8145780" y="4474845"/>
            <a:ext cx="3466465" cy="206756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1" name="Text 11"/>
          <p:cNvSpPr/>
          <p:nvPr/>
        </p:nvSpPr>
        <p:spPr>
          <a:xfrm>
            <a:off x="8145780" y="4474845"/>
            <a:ext cx="3466465" cy="206756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魔法需设定等级、消耗、伤害/增益公式、冷却或每战限制，以统一表格或JSON结构提交。</a:t>
            </a:r>
            <a:endParaRPr lang="en-US" sz="1600" dirty="0"/>
          </a:p>
        </p:txBody>
      </p:sp>
      <p:pic>
        <p:nvPicPr>
          <p:cNvPr id="22" name="图片 21" descr="Slide15_配图1_属性数据表格UI_imagen_resiz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75" y="1797050"/>
            <a:ext cx="3075940" cy="2154555"/>
          </a:xfrm>
          <a:prstGeom prst="rect">
            <a:avLst/>
          </a:prstGeom>
        </p:spPr>
      </p:pic>
      <p:pic>
        <p:nvPicPr>
          <p:cNvPr id="23" name="图片 22" descr="Slide15_配图1_属性数据表格UI_nano_banana_resiz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165" y="1797050"/>
            <a:ext cx="2160000" cy="2160000"/>
          </a:xfrm>
          <a:prstGeom prst="rect">
            <a:avLst/>
          </a:prstGeom>
        </p:spPr>
      </p:pic>
      <p:pic>
        <p:nvPicPr>
          <p:cNvPr id="24" name="图片 23" descr="Slide14_配图2_图标素材表_seedream_resized"/>
          <p:cNvPicPr>
            <a:picLocks noChangeAspect="1"/>
          </p:cNvPicPr>
          <p:nvPr/>
        </p:nvPicPr>
        <p:blipFill>
          <a:blip r:embed="rId11"/>
          <a:srcRect t="9347" b="3376"/>
          <a:stretch>
            <a:fillRect/>
          </a:stretch>
        </p:blipFill>
        <p:spPr>
          <a:xfrm>
            <a:off x="7982585" y="1797050"/>
            <a:ext cx="3712032" cy="216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4-d3k80a0s8jdo4os5e87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2000" cy="68522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40:23-d3k809os8jdo4os5e80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"/>
            <a:ext cx="12228195" cy="139319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0-11:40:23-d3k809os8jdo4os5e8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228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24815" y="1604645"/>
            <a:ext cx="11202670" cy="4730750"/>
          </a:xfrm>
          <a:prstGeom prst="rect">
            <a:avLst/>
          </a:prstGeom>
          <a:solidFill>
            <a:srgbClr val="FFF3C9"/>
          </a:solidFill>
        </p:spPr>
      </p:sp>
      <p:sp>
        <p:nvSpPr>
          <p:cNvPr id="6" name="Text 1"/>
          <p:cNvSpPr/>
          <p:nvPr/>
        </p:nvSpPr>
        <p:spPr>
          <a:xfrm>
            <a:off x="424815" y="1604645"/>
            <a:ext cx="11202670" cy="4730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0" y="381000"/>
            <a:ext cx="12219305" cy="8604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872C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系统与数据结构同学的核心职责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10-10-11:40:23-d3k809os8jdo4os5e7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95" y="1949450"/>
            <a:ext cx="926465" cy="56705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10-10-11:40:23-d3k809os8jdo4os5e8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15" y="4267200"/>
            <a:ext cx="926465" cy="56705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10-10-11:40:23-d3k809os8jdo4os5e8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15" y="1949450"/>
            <a:ext cx="926465" cy="567055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10-10-11:40:23-d3k809os8jdo4os5e82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6160" y="4267200"/>
            <a:ext cx="926465" cy="56705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10-10-11:40:23-d3k809os8jdo4os5e83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255" y="6550660"/>
            <a:ext cx="7857490" cy="262255"/>
          </a:xfrm>
          <a:prstGeom prst="rect">
            <a:avLst/>
          </a:prstGeom>
        </p:spPr>
      </p:pic>
      <p:sp>
        <p:nvSpPr>
          <p:cNvPr id="13" name="Shape 3"/>
          <p:cNvSpPr/>
          <p:nvPr/>
        </p:nvSpPr>
        <p:spPr>
          <a:xfrm>
            <a:off x="1280693" y="1758407"/>
            <a:ext cx="4363493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4"/>
          <p:cNvSpPr/>
          <p:nvPr/>
        </p:nvSpPr>
        <p:spPr>
          <a:xfrm>
            <a:off x="1280693" y="1758407"/>
            <a:ext cx="4363493" cy="368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数据结构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1280413" y="2123352"/>
            <a:ext cx="4272982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定义全局统一的数据结构，如Unit、Hero、Spell等，为项目提供坚实的数据基础。</a:t>
            </a:r>
            <a:endParaRPr lang="en-US" sz="1600" dirty="0"/>
          </a:p>
        </p:txBody>
      </p:sp>
      <p:sp>
        <p:nvSpPr>
          <p:cNvPr id="16" name="Shape 6"/>
          <p:cNvSpPr/>
          <p:nvPr/>
        </p:nvSpPr>
        <p:spPr>
          <a:xfrm>
            <a:off x="1281328" y="4099530"/>
            <a:ext cx="4363493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7"/>
          <p:cNvSpPr/>
          <p:nvPr/>
        </p:nvSpPr>
        <p:spPr>
          <a:xfrm>
            <a:off x="1281328" y="4099530"/>
            <a:ext cx="4363493" cy="368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基础系统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1281048" y="4464475"/>
            <a:ext cx="4272982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实现基础系统，包括存档/读档、地图行走规则、战斗回合机制与简化AI，构建项目骨架。</a:t>
            </a:r>
            <a:endParaRPr lang="en-US" sz="1600" dirty="0"/>
          </a:p>
        </p:txBody>
      </p:sp>
      <p:sp>
        <p:nvSpPr>
          <p:cNvPr id="19" name="Shape 9"/>
          <p:cNvSpPr/>
          <p:nvPr/>
        </p:nvSpPr>
        <p:spPr>
          <a:xfrm>
            <a:off x="7033494" y="1806029"/>
            <a:ext cx="4363493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0"/>
          <p:cNvSpPr/>
          <p:nvPr/>
        </p:nvSpPr>
        <p:spPr>
          <a:xfrm>
            <a:off x="7033494" y="1806029"/>
            <a:ext cx="4363493" cy="368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系统稳定性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7033214" y="2170974"/>
            <a:ext cx="4272982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确保系统稳定性，文明同学需配合提供规范数据表，避免因格式不一导致系统崩溃。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7032859" y="4099530"/>
            <a:ext cx="4363493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3" name="Text 13"/>
          <p:cNvSpPr/>
          <p:nvPr/>
        </p:nvSpPr>
        <p:spPr>
          <a:xfrm>
            <a:off x="7032859" y="4099530"/>
            <a:ext cx="4363493" cy="368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核心支撑</a:t>
            </a:r>
            <a:endParaRPr lang="en-US" sz="1600" dirty="0"/>
          </a:p>
        </p:txBody>
      </p:sp>
      <p:sp>
        <p:nvSpPr>
          <p:cNvPr id="24" name="Text 14"/>
          <p:cNvSpPr/>
          <p:nvPr/>
        </p:nvSpPr>
        <p:spPr>
          <a:xfrm>
            <a:off x="7032579" y="4464475"/>
            <a:ext cx="4272982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系统同学并非打杂，而是整个项目的骨架与引擎，对项目的整体推进至关重要。</a:t>
            </a:r>
            <a:endParaRPr lang="en-US" sz="1600" dirty="0"/>
          </a:p>
        </p:txBody>
      </p:sp>
      <p:pic>
        <p:nvPicPr>
          <p:cNvPr id="25" name="图片 24" descr="Slide15_配图2_设计师程序员讨论_nano_banana_resiz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9665" y="2667635"/>
            <a:ext cx="1599565" cy="15995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协作机制与AI时代价值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4850" y="4044950"/>
            <a:ext cx="2858770" cy="0"/>
          </a:xfrm>
          <a:prstGeom prst="line">
            <a:avLst/>
          </a:prstGeom>
          <a:noFill/>
          <a:ln w="19050">
            <a:solidFill>
              <a:srgbClr val="872C18"/>
            </a:soli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4578985" y="4037330"/>
            <a:ext cx="2858770" cy="0"/>
          </a:xfrm>
          <a:prstGeom prst="line">
            <a:avLst/>
          </a:prstGeom>
          <a:noFill/>
          <a:ln w="19050">
            <a:solidFill>
              <a:srgbClr val="872C18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8518525" y="4032885"/>
            <a:ext cx="2858770" cy="0"/>
          </a:xfrm>
          <a:prstGeom prst="line">
            <a:avLst/>
          </a:prstGeom>
          <a:noFill/>
          <a:ln w="19050">
            <a:solidFill>
              <a:srgbClr val="872C18"/>
            </a:solidFill>
            <a:prstDash val="solid"/>
            <a:headEnd type="none"/>
            <a:tailEnd type="none"/>
          </a:ln>
        </p:spPr>
      </p:sp>
      <p:pic>
        <p:nvPicPr>
          <p:cNvPr id="5" name="Image 0" descr="https://kimi-img.moonshot.cn/pub/slides/slides_tmpl/image/25-10-10-11:40:21-d3k8098s8jdo4os5e79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685" y="4292600"/>
            <a:ext cx="12700" cy="1727200"/>
          </a:xfrm>
          <a:prstGeom prst="rect">
            <a:avLst/>
          </a:prstGeom>
        </p:spPr>
      </p:pic>
      <p:pic>
        <p:nvPicPr>
          <p:cNvPr id="6" name="Image 1" descr="https://kimi-img.moonshot.cn/pub/slides/slides_tmpl/image/25-10-10-11:40:21-d3k8098s8jdo4os5e79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635" y="4292600"/>
            <a:ext cx="12700" cy="172720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10-10-11:40:21-d3k8098s8jdo4os5e7bg.png"/>
          <p:cNvPicPr>
            <a:picLocks noChangeAspect="1"/>
          </p:cNvPicPr>
          <p:nvPr/>
        </p:nvPicPr>
        <p:blipFill>
          <a:blip r:embed="rId2"/>
          <a:srcRect t="32" b="176"/>
          <a:stretch>
            <a:fillRect/>
          </a:stretch>
        </p:blipFill>
        <p:spPr>
          <a:xfrm>
            <a:off x="0" y="-5080"/>
            <a:ext cx="12192000" cy="17881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495" y="2186305"/>
            <a:ext cx="1111631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数媒学院同学协作机制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102360" y="3173095"/>
            <a:ext cx="2279650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协作方式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3E1C0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若数媒学院同学加入，主团队先按“一个文明完整闭环”标准推进，新成员再分解任务。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4868545" y="3173095"/>
            <a:ext cx="2279650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任务分配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3E1C0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新成员挂靠在文明负责人之下，可分配任务如兵种立绘、动画、图标、UI等，确保分工明确。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8808085" y="3173095"/>
            <a:ext cx="2279650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记录工作量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3E1C0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所有分工需透明记录工作量，便于后续按贡献分成，维护团队公平性。</a:t>
            </a:r>
            <a:endParaRPr lang="en-US" sz="1600" dirty="0"/>
          </a:p>
        </p:txBody>
      </p:sp>
      <p:pic>
        <p:nvPicPr>
          <p:cNvPr id="15" name="图片 14" descr="Slide17_1_团队协作拼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" y="-5080"/>
            <a:ext cx="5558790" cy="31769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160" y="580390"/>
            <a:ext cx="11081385" cy="89281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AI浪潮下的项目价值与成长路径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10-11:40:22-d3k809gs8jdo4os5e7m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1720850"/>
            <a:ext cx="353695" cy="34867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0110" y="1731010"/>
            <a:ext cx="517779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AI时代价值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879475" y="2072005"/>
            <a:ext cx="5576570" cy="9715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879475" y="2072005"/>
            <a:ext cx="5576570" cy="9715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无论出国、考研或就业，导师/老板都会关注你在AI时代的具体实践，本项目具备极强的简历价值。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80110" y="3301365"/>
            <a:ext cx="517779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成长路径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879475" y="3642360"/>
            <a:ext cx="5605145" cy="9715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6"/>
          <p:cNvSpPr/>
          <p:nvPr/>
        </p:nvSpPr>
        <p:spPr>
          <a:xfrm>
            <a:off x="879475" y="3642360"/>
            <a:ext cx="5605145" cy="9715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AIGC将重复劳动交给机器，推动设计者向系统整合与创意沟通升级，提升个人竞争力。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80110" y="4871720"/>
            <a:ext cx="517779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项目实践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79475" y="5212715"/>
            <a:ext cx="5574665" cy="9715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879475" y="5212715"/>
            <a:ext cx="5574665" cy="97155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本项目本质是“AI时代的完整游戏产品实践”，成员将通过AI辅助+手工设计完成可发布游戏。</a:t>
            </a:r>
            <a:endParaRPr lang="en-US" sz="1600" dirty="0"/>
          </a:p>
        </p:txBody>
      </p:sp>
      <p:pic>
        <p:nvPicPr>
          <p:cNvPr id="15" name="图片 14" descr="Slide19_2_招聘官查看作品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0" y="1496695"/>
            <a:ext cx="3860800" cy="2206625"/>
          </a:xfrm>
          <a:prstGeom prst="rect">
            <a:avLst/>
          </a:prstGeom>
        </p:spPr>
      </p:pic>
      <p:pic>
        <p:nvPicPr>
          <p:cNvPr id="16" name="图片 15" descr="Slide18_2_学生作品集展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0" y="4088130"/>
            <a:ext cx="3857625" cy="2204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3-d3k809os8jdo4os5e84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59575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630025" y="6297295"/>
            <a:ext cx="561975" cy="560705"/>
          </a:xfrm>
          <a:prstGeom prst="rect">
            <a:avLst/>
          </a:prstGeom>
          <a:solidFill>
            <a:srgbClr val="FEE695"/>
          </a:solidFill>
        </p:spPr>
      </p:sp>
      <p:sp>
        <p:nvSpPr>
          <p:cNvPr id="4" name="Text 1"/>
          <p:cNvSpPr/>
          <p:nvPr/>
        </p:nvSpPr>
        <p:spPr>
          <a:xfrm>
            <a:off x="11630025" y="6297295"/>
            <a:ext cx="561975" cy="5607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34475" y="2030095"/>
            <a:ext cx="2822575" cy="4108450"/>
          </a:xfrm>
          <a:prstGeom prst="rect">
            <a:avLst/>
          </a:prstGeom>
          <a:solidFill>
            <a:srgbClr val="591B13"/>
          </a:solidFill>
        </p:spPr>
      </p:sp>
      <p:sp>
        <p:nvSpPr>
          <p:cNvPr id="6" name="Text 3"/>
          <p:cNvSpPr/>
          <p:nvPr/>
        </p:nvSpPr>
        <p:spPr>
          <a:xfrm>
            <a:off x="9134475" y="2030095"/>
            <a:ext cx="2822575" cy="41084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34430" y="2030095"/>
            <a:ext cx="2822575" cy="4108450"/>
          </a:xfrm>
          <a:prstGeom prst="rect">
            <a:avLst/>
          </a:prstGeom>
          <a:solidFill>
            <a:srgbClr val="591B13"/>
          </a:solidFill>
        </p:spPr>
      </p:sp>
      <p:sp>
        <p:nvSpPr>
          <p:cNvPr id="8" name="Text 5"/>
          <p:cNvSpPr/>
          <p:nvPr/>
        </p:nvSpPr>
        <p:spPr>
          <a:xfrm>
            <a:off x="6234430" y="2030095"/>
            <a:ext cx="2822575" cy="41084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34385" y="2030095"/>
            <a:ext cx="2822575" cy="4108450"/>
          </a:xfrm>
          <a:prstGeom prst="rect">
            <a:avLst/>
          </a:prstGeom>
          <a:solidFill>
            <a:srgbClr val="591B13"/>
          </a:solidFill>
        </p:spPr>
      </p:sp>
      <p:sp>
        <p:nvSpPr>
          <p:cNvPr id="10" name="Text 7"/>
          <p:cNvSpPr/>
          <p:nvPr/>
        </p:nvSpPr>
        <p:spPr>
          <a:xfrm>
            <a:off x="3334385" y="2030095"/>
            <a:ext cx="2822575" cy="41084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34340" y="2030095"/>
            <a:ext cx="2822575" cy="4108450"/>
          </a:xfrm>
          <a:prstGeom prst="rect">
            <a:avLst/>
          </a:prstGeom>
          <a:solidFill>
            <a:srgbClr val="591B13"/>
          </a:solidFill>
        </p:spPr>
      </p:sp>
      <p:sp>
        <p:nvSpPr>
          <p:cNvPr id="12" name="Text 9"/>
          <p:cNvSpPr/>
          <p:nvPr/>
        </p:nvSpPr>
        <p:spPr>
          <a:xfrm>
            <a:off x="434340" y="2030095"/>
            <a:ext cx="2822575" cy="41084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0-11:40:23-d3k809os8jdo4os5e83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0-11:40:23-d3k809os8jdo4os5e83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10-10-11:40:23-d3k809os8jdo4os5e8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1078865"/>
            <a:ext cx="1268095" cy="28067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21335" y="616585"/>
            <a:ext cx="8756650" cy="7429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项目对简历与发展的价值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573405" y="2353945"/>
            <a:ext cx="247713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简历亮点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02615" y="2969260"/>
            <a:ext cx="2461895" cy="303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项目可写为简历上的“2025-2026：参与自研世界观商业化回合制策略游戏开发”，非普通课程作业。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3462020" y="2392680"/>
            <a:ext cx="247713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出国优势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3491230" y="3007995"/>
            <a:ext cx="2461895" cy="303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对出国而言，项目可展示完整的design pipeline，体现成员的专业能力与创新思维。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396990" y="2353945"/>
            <a:ext cx="247713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考研优势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6426200" y="2969260"/>
            <a:ext cx="2461895" cy="303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对考研而言，项目可作为科研与艺术创作结合案例，提升学术竞争力。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9277985" y="2392680"/>
            <a:ext cx="247713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求职优势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9307195" y="3007995"/>
            <a:ext cx="2461895" cy="303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对求职而言，项目非简单demo，而是参与有产品形态与分成机制的项目，体现专业度与责任感。</a:t>
            </a:r>
            <a:endParaRPr lang="en-US" sz="1600" dirty="0"/>
          </a:p>
        </p:txBody>
      </p:sp>
      <p:pic>
        <p:nvPicPr>
          <p:cNvPr id="25" name="图片 24" descr="Slide22_2_魔法周报书写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4928870"/>
            <a:ext cx="3150000" cy="18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分成与公平机制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9250" y="-71120"/>
            <a:ext cx="2594610" cy="149796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349250" y="-71120"/>
            <a:ext cx="2594610" cy="14979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7000" dirty="0">
                <a:solidFill>
                  <a:srgbClr val="822C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10-10-11:40:17-d3k8088s8jdo4os5e6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1624965"/>
            <a:ext cx="2663825" cy="52451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465" y="526415"/>
            <a:ext cx="597535" cy="2806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92606" y="3235037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2299666" y="3281576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分成与公平机制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344573" y="4067522"/>
            <a:ext cx="884017" cy="78336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6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2299893" y="4129936"/>
            <a:ext cx="4113090" cy="65760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质量、时间与风险管控</a:t>
            </a:r>
            <a:endParaRPr lang="en-US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65" y="1814195"/>
            <a:ext cx="6771640" cy="41033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34000" y="60655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https://www.gog.com/en/game/heroes_of_might_and_magic_iii_horn_of_the_abyss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607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1-d3k8098s8jdo4os5e7e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6740" y="1309370"/>
            <a:ext cx="646430" cy="6280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40:21-d3k8098s8jdo4os5e7f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740" y="3104515"/>
            <a:ext cx="646430" cy="62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0-11:40:21-d3k8098s8jdo4os5e7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915" y="4846320"/>
            <a:ext cx="640080" cy="62801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399915" y="422275"/>
            <a:ext cx="697420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初步分成方案与逻辑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5149296" y="1124920"/>
            <a:ext cx="5528761" cy="4809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分成方案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5103598" y="1587269"/>
            <a:ext cx="6412026" cy="984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初步分成8份：指导教师2份，6位文明负责人各1份，1位系统程序负责人1份，后续按贡献调整。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191167" y="2926959"/>
            <a:ext cx="5539704" cy="4809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动态调整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160877" y="3389308"/>
            <a:ext cx="6427076" cy="1012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未来将按实际贡献、测试、推广等工作动态调整分成，确保公平合理。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5217327" y="4752947"/>
            <a:ext cx="5512856" cy="4809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投入回报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191856" y="5215296"/>
            <a:ext cx="6395409" cy="10105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关键逻辑为“谁长期认真投入，谁拿得更多”，鼓励持续高质量参与。</a:t>
            </a:r>
            <a:endParaRPr lang="en-US" sz="1600" dirty="0"/>
          </a:p>
        </p:txBody>
      </p:sp>
      <p:pic>
        <p:nvPicPr>
          <p:cNvPr id="14" name="图片 13" descr="Slide20_2_公平天平象征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" y="651510"/>
            <a:ext cx="3780000" cy="2160000"/>
          </a:xfrm>
          <a:prstGeom prst="rect">
            <a:avLst/>
          </a:prstGeom>
        </p:spPr>
      </p:pic>
      <p:pic>
        <p:nvPicPr>
          <p:cNvPr id="15" name="图片 14" descr="Slide21_2_奇幻合同签署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" y="3835400"/>
            <a:ext cx="3780000" cy="216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635" y="6985"/>
            <a:ext cx="12191365" cy="1121410"/>
          </a:xfrm>
          <a:prstGeom prst="rect">
            <a:avLst/>
          </a:prstGeom>
          <a:solidFill>
            <a:srgbClr val="C1AF9B"/>
          </a:solidFill>
        </p:spPr>
      </p:sp>
      <p:sp>
        <p:nvSpPr>
          <p:cNvPr id="3" name="Text 1"/>
          <p:cNvSpPr/>
          <p:nvPr/>
        </p:nvSpPr>
        <p:spPr>
          <a:xfrm rot="10800000">
            <a:off x="635" y="6985"/>
            <a:ext cx="12191365" cy="112141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0" y="7620"/>
            <a:ext cx="12191365" cy="947420"/>
          </a:xfrm>
          <a:prstGeom prst="rect">
            <a:avLst/>
          </a:prstGeom>
          <a:solidFill>
            <a:srgbClr val="862E1A"/>
          </a:solidFill>
        </p:spPr>
      </p:sp>
      <p:sp>
        <p:nvSpPr>
          <p:cNvPr id="5" name="Text 3"/>
          <p:cNvSpPr/>
          <p:nvPr/>
        </p:nvSpPr>
        <p:spPr>
          <a:xfrm rot="10800000">
            <a:off x="0" y="7620"/>
            <a:ext cx="12191365" cy="947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89940" y="394335"/>
            <a:ext cx="6780530" cy="62293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新成员加入后的公平保障机制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59375" y="1758950"/>
            <a:ext cx="0" cy="4522470"/>
          </a:xfrm>
          <a:prstGeom prst="line">
            <a:avLst/>
          </a:prstGeom>
          <a:noFill/>
          <a:ln w="12700">
            <a:solidFill>
              <a:srgbClr val="842916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11859260" y="491490"/>
            <a:ext cx="97155" cy="97155"/>
          </a:xfrm>
          <a:prstGeom prst="ellipse">
            <a:avLst/>
          </a:prstGeom>
          <a:solidFill>
            <a:srgbClr val="FCE6D5"/>
          </a:solidFill>
        </p:spPr>
      </p:sp>
      <p:sp>
        <p:nvSpPr>
          <p:cNvPr id="9" name="Text 7"/>
          <p:cNvSpPr/>
          <p:nvPr/>
        </p:nvSpPr>
        <p:spPr>
          <a:xfrm>
            <a:off x="11859260" y="491490"/>
            <a:ext cx="97155" cy="97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650980" y="491490"/>
            <a:ext cx="97155" cy="97155"/>
          </a:xfrm>
          <a:prstGeom prst="ellipse">
            <a:avLst/>
          </a:prstGeom>
          <a:solidFill>
            <a:srgbClr val="FCE6D5"/>
          </a:solidFill>
        </p:spPr>
      </p:sp>
      <p:sp>
        <p:nvSpPr>
          <p:cNvPr id="11" name="Text 9"/>
          <p:cNvSpPr/>
          <p:nvPr/>
        </p:nvSpPr>
        <p:spPr>
          <a:xfrm>
            <a:off x="11650980" y="491490"/>
            <a:ext cx="97155" cy="97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42700" y="491490"/>
            <a:ext cx="97155" cy="97155"/>
          </a:xfrm>
          <a:prstGeom prst="ellipse">
            <a:avLst/>
          </a:prstGeom>
          <a:solidFill>
            <a:srgbClr val="FCE6D5"/>
          </a:solidFill>
        </p:spPr>
      </p:sp>
      <p:sp>
        <p:nvSpPr>
          <p:cNvPr id="13" name="Text 11"/>
          <p:cNvSpPr/>
          <p:nvPr/>
        </p:nvSpPr>
        <p:spPr>
          <a:xfrm>
            <a:off x="11442700" y="491490"/>
            <a:ext cx="97155" cy="971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10-10-11:40:22-d3k809gs8jdo4os5e7k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665" y="1671320"/>
            <a:ext cx="438785" cy="438785"/>
          </a:xfrm>
          <a:prstGeom prst="rect">
            <a:avLst/>
          </a:prstGeom>
        </p:spPr>
      </p:pic>
      <p:pic>
        <p:nvPicPr>
          <p:cNvPr id="16" name="Image 2" descr="https://kimi-img.moonshot.cn/pub/slides/slides_tmpl/image/25-10-10-11:40:22-d3k809gs8jdo4os5e7l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665" y="3315970"/>
            <a:ext cx="438785" cy="438785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10-10-11:40:22-d3k809gs8jdo4os5e7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65" y="4807585"/>
            <a:ext cx="438785" cy="43878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503719" y="1563827"/>
            <a:ext cx="5899611" cy="36835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加入原则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504989" y="1932182"/>
            <a:ext cx="6212657" cy="75957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新成员不会自动获得同等份额，挂靠在文明负责人之下，由负责人与指导教师共同评估贡献。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5503719" y="3210560"/>
            <a:ext cx="5899611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分成计算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5504989" y="3578860"/>
            <a:ext cx="6212657" cy="759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最终分成按“工作量×关键价值×持续时间”计算，确保公平透明。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503719" y="4807585"/>
            <a:ext cx="5899611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记录工作量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5504989" y="5175885"/>
            <a:ext cx="6280600" cy="759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文明内部分工需透明，重要输出要有记录，便于后续评估与分成。</a:t>
            </a:r>
            <a:endParaRPr lang="en-US" sz="1600" dirty="0"/>
          </a:p>
        </p:txBody>
      </p:sp>
      <p:pic>
        <p:nvPicPr>
          <p:cNvPr id="24" name="图片 23" descr="Slide22_1_协作任务追踪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" y="1268730"/>
            <a:ext cx="3780000" cy="2160000"/>
          </a:xfrm>
          <a:prstGeom prst="rect">
            <a:avLst/>
          </a:prstGeom>
        </p:spPr>
      </p:pic>
      <p:pic>
        <p:nvPicPr>
          <p:cNvPr id="25" name="图片 24" descr="Slide22_2_魔法周报书写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0" y="3946525"/>
            <a:ext cx="3780000" cy="216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909310" y="-86360"/>
            <a:ext cx="6614160" cy="7174230"/>
          </a:xfrm>
          <a:prstGeom prst="roundRect">
            <a:avLst>
              <a:gd name="adj" fmla="val 0"/>
            </a:avLst>
          </a:prstGeom>
          <a:solidFill>
            <a:srgbClr val="C65F10"/>
          </a:solidFill>
        </p:spPr>
      </p:sp>
      <p:sp>
        <p:nvSpPr>
          <p:cNvPr id="3" name="Text 1"/>
          <p:cNvSpPr/>
          <p:nvPr/>
        </p:nvSpPr>
        <p:spPr>
          <a:xfrm>
            <a:off x="5909310" y="-86360"/>
            <a:ext cx="6614160" cy="71742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093085" y="-86360"/>
            <a:ext cx="6614160" cy="7174230"/>
          </a:xfrm>
          <a:prstGeom prst="roundRect">
            <a:avLst>
              <a:gd name="adj" fmla="val 0"/>
            </a:avLst>
          </a:prstGeom>
          <a:solidFill>
            <a:srgbClr val="F5B482"/>
          </a:solidFill>
        </p:spPr>
      </p:sp>
      <p:sp>
        <p:nvSpPr>
          <p:cNvPr id="5" name="Text 3"/>
          <p:cNvSpPr/>
          <p:nvPr/>
        </p:nvSpPr>
        <p:spPr>
          <a:xfrm>
            <a:off x="3093085" y="-86360"/>
            <a:ext cx="6614160" cy="71742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92125" y="-86360"/>
            <a:ext cx="6614160" cy="7174230"/>
          </a:xfrm>
          <a:prstGeom prst="roundRect">
            <a:avLst>
              <a:gd name="adj" fmla="val 0"/>
            </a:avLst>
          </a:prstGeom>
          <a:solidFill>
            <a:srgbClr val="842916"/>
          </a:solidFill>
        </p:spPr>
      </p:sp>
      <p:sp>
        <p:nvSpPr>
          <p:cNvPr id="7" name="Text 5"/>
          <p:cNvSpPr/>
          <p:nvPr/>
        </p:nvSpPr>
        <p:spPr>
          <a:xfrm>
            <a:off x="492125" y="-86360"/>
            <a:ext cx="6614160" cy="717423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184150" y="-86360"/>
            <a:ext cx="4415155" cy="7174230"/>
          </a:xfrm>
          <a:prstGeom prst="roundRect">
            <a:avLst>
              <a:gd name="adj" fmla="val 0"/>
            </a:avLst>
          </a:prstGeom>
          <a:solidFill>
            <a:srgbClr val="FCE6D5"/>
          </a:solidFill>
        </p:spPr>
      </p:sp>
      <p:sp>
        <p:nvSpPr>
          <p:cNvPr id="9" name="Text 7"/>
          <p:cNvSpPr/>
          <p:nvPr/>
        </p:nvSpPr>
        <p:spPr>
          <a:xfrm>
            <a:off x="-184150" y="-86360"/>
            <a:ext cx="4415155" cy="71742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80670" y="1017905"/>
            <a:ext cx="1668780" cy="540321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462008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工作量记录与职业习惯培养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10-10-11:40:22-d3k809gs8jdo4os5e7pg.sv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03805" y="5516245"/>
            <a:ext cx="550545" cy="904875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10-10-11:40:22-d3k809gs8jdo4os5e7r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5445" y="5516245"/>
            <a:ext cx="550545" cy="904875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10-10-11:40:22-d3k809gs8jdo4os5e7s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4670" y="5516245"/>
            <a:ext cx="550545" cy="904875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10-10-11:40:22-d3k809gs8jdo4os5e7t0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6920" y="5516245"/>
            <a:ext cx="550545" cy="904875"/>
          </a:xfrm>
          <a:prstGeom prst="rect">
            <a:avLst/>
          </a:prstGeom>
        </p:spPr>
      </p:pic>
      <p:pic>
        <p:nvPicPr>
          <p:cNvPr id="15" name="Image 4" descr="https://kimi-img.moonshot.cn/pub/slides/slides_tmpl/image/25-10-10-11:40:22-d3k809gs8jdo4os5e7s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125" y="6303010"/>
            <a:ext cx="755650" cy="2806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8190" y="1017905"/>
            <a:ext cx="2171065" cy="81788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记录工具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2049780" y="1661795"/>
            <a:ext cx="2063115" cy="3804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建议建立共享表格，如Excel/飞书/Notion，每人按周填写产出与下周任务。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4743450" y="1017905"/>
            <a:ext cx="2171065" cy="81788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记录内容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4740275" y="1661795"/>
            <a:ext cx="2063115" cy="3804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记录本周产出，包括文档、图、表、代码、测试等，以及预计下周任务，确保信息透明。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7344410" y="1017905"/>
            <a:ext cx="2171065" cy="81788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结算依据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7341235" y="1661795"/>
            <a:ext cx="2063115" cy="3804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期末结算分成时以记录为依据，未记录视为未做，记录详细者更易体现价值。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9979025" y="1017905"/>
            <a:ext cx="2171065" cy="81788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职业习惯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9975850" y="1661795"/>
            <a:ext cx="2063115" cy="3804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此做法不仅保障公平，也训练职业习惯，未来公司亦要求写周报/月报，是项目管理与职业素养的重要组成部分。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质量、时间与风险管控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6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4850" y="4044950"/>
            <a:ext cx="2858770" cy="0"/>
          </a:xfrm>
          <a:prstGeom prst="line">
            <a:avLst/>
          </a:prstGeom>
          <a:noFill/>
          <a:ln w="19050">
            <a:solidFill>
              <a:srgbClr val="872C18"/>
            </a:soli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4578985" y="4037330"/>
            <a:ext cx="2858770" cy="0"/>
          </a:xfrm>
          <a:prstGeom prst="line">
            <a:avLst/>
          </a:prstGeom>
          <a:noFill/>
          <a:ln w="19050">
            <a:solidFill>
              <a:srgbClr val="872C18"/>
            </a:soli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>
            <a:off x="8518525" y="4032885"/>
            <a:ext cx="2858770" cy="0"/>
          </a:xfrm>
          <a:prstGeom prst="line">
            <a:avLst/>
          </a:prstGeom>
          <a:noFill/>
          <a:ln w="19050">
            <a:solidFill>
              <a:srgbClr val="872C18"/>
            </a:solidFill>
            <a:prstDash val="solid"/>
            <a:headEnd type="none"/>
            <a:tailEnd type="none"/>
          </a:ln>
        </p:spPr>
      </p:sp>
      <p:pic>
        <p:nvPicPr>
          <p:cNvPr id="5" name="Image 0" descr="https://kimi-img.moonshot.cn/pub/slides/slides_tmpl/image/25-10-10-11:40:21-d3k8098s8jdo4os5e79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685" y="4292600"/>
            <a:ext cx="12700" cy="1727200"/>
          </a:xfrm>
          <a:prstGeom prst="rect">
            <a:avLst/>
          </a:prstGeom>
        </p:spPr>
      </p:pic>
      <p:pic>
        <p:nvPicPr>
          <p:cNvPr id="6" name="Image 1" descr="https://kimi-img.moonshot.cn/pub/slides/slides_tmpl/image/25-10-10-11:40:21-d3k8098s8jdo4os5e79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635" y="4292600"/>
            <a:ext cx="12700" cy="1727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495" y="2186305"/>
            <a:ext cx="1111631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商业化发布的质量标准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102360" y="3173095"/>
            <a:ext cx="2279650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基本要求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3E1C0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能跑通一整局游戏，从开局到胜利/失败，无致命bug与频繁崩溃，美术风格统一。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4868545" y="3173095"/>
            <a:ext cx="2279650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体验要求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3E1C0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至少一个文明有清晰节奏，数值大致平衡，确保游戏玩法的完整性和趣味性。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8808085" y="3173095"/>
            <a:ext cx="2279650" cy="107696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852D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传播要求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3E1C0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有清晰一句话卖点与宣传图、说明文案，提升项目的传播力与市场吸引力。</a:t>
            </a:r>
            <a:endParaRPr lang="en-US" sz="1600" dirty="0"/>
          </a:p>
        </p:txBody>
      </p:sp>
      <p:pic>
        <p:nvPicPr>
          <p:cNvPr id="15" name="图片 14" descr="Slide23_2_质量评级表"/>
          <p:cNvPicPr>
            <a:picLocks noChangeAspect="1"/>
          </p:cNvPicPr>
          <p:nvPr/>
        </p:nvPicPr>
        <p:blipFill>
          <a:blip r:embed="rId2"/>
          <a:srcRect l="21078" r="14138"/>
          <a:stretch>
            <a:fillRect/>
          </a:stretch>
        </p:blipFill>
        <p:spPr>
          <a:xfrm>
            <a:off x="0" y="0"/>
            <a:ext cx="3183255" cy="2807970"/>
          </a:xfrm>
          <a:prstGeom prst="rect">
            <a:avLst/>
          </a:prstGeom>
        </p:spPr>
      </p:pic>
      <p:pic>
        <p:nvPicPr>
          <p:cNvPr id="16" name="图片 15" descr="Slide23_1_游戏UI界面mocku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70" y="652780"/>
            <a:ext cx="4410000" cy="252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04565" y="1834515"/>
            <a:ext cx="7991475" cy="635"/>
          </a:xfrm>
          <a:prstGeom prst="line">
            <a:avLst/>
          </a:prstGeom>
          <a:noFill/>
          <a:ln w="15875">
            <a:solidFill>
              <a:srgbClr val="822C1A"/>
            </a:solidFill>
            <a:prstDash val="dash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3939540" y="1588135"/>
            <a:ext cx="492760" cy="497840"/>
          </a:xfrm>
          <a:prstGeom prst="ellipse">
            <a:avLst/>
          </a:prstGeom>
          <a:solidFill>
            <a:srgbClr val="822C1A"/>
          </a:solidFill>
        </p:spPr>
      </p:sp>
      <p:sp>
        <p:nvSpPr>
          <p:cNvPr id="4" name="Text 2"/>
          <p:cNvSpPr/>
          <p:nvPr/>
        </p:nvSpPr>
        <p:spPr>
          <a:xfrm>
            <a:off x="3939540" y="1588135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041390" y="1588135"/>
            <a:ext cx="492760" cy="497840"/>
          </a:xfrm>
          <a:prstGeom prst="ellipse">
            <a:avLst/>
          </a:prstGeom>
          <a:solidFill>
            <a:srgbClr val="822C1A"/>
          </a:solidFill>
        </p:spPr>
      </p:sp>
      <p:sp>
        <p:nvSpPr>
          <p:cNvPr id="6" name="Text 4"/>
          <p:cNvSpPr/>
          <p:nvPr/>
        </p:nvSpPr>
        <p:spPr>
          <a:xfrm>
            <a:off x="6041390" y="1588135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225790" y="1588135"/>
            <a:ext cx="492760" cy="497840"/>
          </a:xfrm>
          <a:prstGeom prst="ellipse">
            <a:avLst/>
          </a:prstGeom>
          <a:solidFill>
            <a:srgbClr val="822C1A"/>
          </a:solidFill>
        </p:spPr>
      </p:sp>
      <p:sp>
        <p:nvSpPr>
          <p:cNvPr id="8" name="Text 6"/>
          <p:cNvSpPr/>
          <p:nvPr/>
        </p:nvSpPr>
        <p:spPr>
          <a:xfrm>
            <a:off x="8225790" y="1588135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0408920" y="1588135"/>
            <a:ext cx="492760" cy="497840"/>
          </a:xfrm>
          <a:prstGeom prst="ellipse">
            <a:avLst/>
          </a:prstGeom>
          <a:solidFill>
            <a:srgbClr val="822C1A"/>
          </a:solidFill>
        </p:spPr>
      </p:sp>
      <p:sp>
        <p:nvSpPr>
          <p:cNvPr id="10" name="Text 8"/>
          <p:cNvSpPr/>
          <p:nvPr/>
        </p:nvSpPr>
        <p:spPr>
          <a:xfrm>
            <a:off x="10408920" y="1588135"/>
            <a:ext cx="492760" cy="497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7845" y="575945"/>
            <a:ext cx="1111631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872C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时间规划与里程碑节奏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015740" y="1588135"/>
            <a:ext cx="52832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355975" y="2359660"/>
            <a:ext cx="1674495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2025年Q4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344545" y="3009900"/>
            <a:ext cx="1814195" cy="34505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3344545" y="3009900"/>
            <a:ext cx="1814195" cy="3450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熟悉设定与玩法，明确各自任务，为项目启动做好充分准备。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99810" y="1564005"/>
            <a:ext cx="52832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455285" y="2359660"/>
            <a:ext cx="16243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443855" y="3009900"/>
            <a:ext cx="1814195" cy="34505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7"/>
          <p:cNvSpPr/>
          <p:nvPr/>
        </p:nvSpPr>
        <p:spPr>
          <a:xfrm>
            <a:off x="5443855" y="3009900"/>
            <a:ext cx="1814195" cy="3450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76590" y="1588135"/>
            <a:ext cx="52832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657465" y="2359660"/>
            <a:ext cx="16243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646035" y="3009900"/>
            <a:ext cx="1814195" cy="34505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4" name="Text 21"/>
          <p:cNvSpPr/>
          <p:nvPr/>
        </p:nvSpPr>
        <p:spPr>
          <a:xfrm>
            <a:off x="7646035" y="3009900"/>
            <a:ext cx="1814195" cy="3450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0453370" y="1578610"/>
            <a:ext cx="52832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859645" y="2359660"/>
            <a:ext cx="162433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9848215" y="3009900"/>
            <a:ext cx="1814195" cy="345059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8" name="Text 25"/>
          <p:cNvSpPr/>
          <p:nvPr/>
        </p:nvSpPr>
        <p:spPr>
          <a:xfrm>
            <a:off x="9848215" y="3009900"/>
            <a:ext cx="1814195" cy="345059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29" name="图片 28" descr="Slide24_2_日历里程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660" y="2463165"/>
            <a:ext cx="6203315" cy="3545205"/>
          </a:xfrm>
          <a:prstGeom prst="rect">
            <a:avLst/>
          </a:prstGeom>
        </p:spPr>
      </p:pic>
      <p:pic>
        <p:nvPicPr>
          <p:cNvPr id="30" name="图片 29" descr="Slide25_1_六大文明任务清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4128135"/>
            <a:ext cx="4218940" cy="2411095"/>
          </a:xfrm>
          <a:prstGeom prst="rect">
            <a:avLst/>
          </a:prstGeom>
        </p:spPr>
      </p:pic>
      <p:pic>
        <p:nvPicPr>
          <p:cNvPr id="31" name="图片 30" descr="Slide28_1_修复中的奇幻盾牌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1588135"/>
            <a:ext cx="2520000" cy="144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1-d3k8098s8jdo4os5e7a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391795"/>
            <a:ext cx="11301730" cy="8413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4380" y="534035"/>
            <a:ext cx="1111631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时间规划与里程碑节奏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10-11:40:21-d3k8098s8jdo4os5e7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645" y="1981200"/>
            <a:ext cx="662940" cy="66294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10-11:40:21-d3k8098s8jdo4os5e7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930" y="3583940"/>
            <a:ext cx="662940" cy="6629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10-11:40:21-d3k8098s8jdo4os5e7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645" y="5139055"/>
            <a:ext cx="662940" cy="66294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957445" y="1909445"/>
            <a:ext cx="6151245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5461000" y="3087370"/>
            <a:ext cx="6151245" cy="3689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5450205" y="3503930"/>
            <a:ext cx="5605780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4957445" y="4770120"/>
            <a:ext cx="6151245" cy="3689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4957445" y="5186680"/>
            <a:ext cx="6151245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14" name="图片 13" descr="Slide25_2_程序员协作场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" y="2644140"/>
            <a:ext cx="4306570" cy="24612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37605" y="1909445"/>
            <a:ext cx="48710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前期考研、复习都行，</a:t>
            </a:r>
            <a:r>
              <a:rPr lang="en-US" altLang="zh-CN"/>
              <a:t>1</a:t>
            </a:r>
            <a:r>
              <a:rPr lang="zh-CN" altLang="en-US"/>
              <a:t>月份开始认真，中间过年休息</a:t>
            </a:r>
            <a:r>
              <a:rPr lang="en-US" altLang="zh-CN"/>
              <a:t>20</a:t>
            </a:r>
            <a:r>
              <a:rPr lang="zh-CN" altLang="en-US"/>
              <a:t>天，</a:t>
            </a:r>
            <a:r>
              <a:rPr lang="en-US" altLang="zh-CN"/>
              <a:t>3</a:t>
            </a:r>
            <a:r>
              <a:rPr lang="zh-CN" altLang="en-US"/>
              <a:t>月份前完不成主要内容就滚蛋（其他同学或谭老师接手）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必要工作时间：</a:t>
            </a:r>
            <a:r>
              <a:rPr lang="en-US" altLang="zh-CN"/>
              <a:t>240</a:t>
            </a:r>
            <a:r>
              <a:rPr lang="zh-CN" altLang="en-US"/>
              <a:t>小时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不必要：</a:t>
            </a:r>
            <a:r>
              <a:rPr lang="en-US" altLang="zh-CN"/>
              <a:t>PPT</a:t>
            </a:r>
            <a:r>
              <a:rPr lang="zh-CN" altLang="en-US"/>
              <a:t>汇报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建议：公开上网发布</a:t>
            </a:r>
            <a:endParaRPr lang="zh-CN" altLang="en-US"/>
          </a:p>
          <a:p>
            <a:r>
              <a:rPr lang="zh-CN" altLang="en-US"/>
              <a:t>一方面我能看到，网友也能看到</a:t>
            </a:r>
            <a:endParaRPr lang="zh-CN" altLang="en-US"/>
          </a:p>
          <a:p>
            <a:r>
              <a:rPr lang="zh-CN" altLang="en-US"/>
              <a:t>另一方面发布之前积累人气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奖励：越早越完善越好，不用画蛇添足，继续做战役或宣传片，增加回报份额</a:t>
            </a:r>
            <a:endParaRPr lang="en-US" altLang="zh-CN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1-d3k8098s8jdo4os5e7a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108585"/>
            <a:ext cx="11301730" cy="8413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7845" y="237490"/>
            <a:ext cx="11116310" cy="58356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10-11:40:21-d3k8098s8jdo4os5e7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185" y="949960"/>
            <a:ext cx="662940" cy="66294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10-11:40:21-d3k8098s8jdo4os5e7d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85" y="2331720"/>
            <a:ext cx="662940" cy="66294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10-11:40:21-d3k8098s8jdo4os5e7e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185" y="3939540"/>
            <a:ext cx="662940" cy="66294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957445" y="1909445"/>
            <a:ext cx="6151245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5461000" y="3087370"/>
            <a:ext cx="6151245" cy="3689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5450205" y="3503930"/>
            <a:ext cx="5605780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4957445" y="4770120"/>
            <a:ext cx="6151245" cy="3689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4957445" y="5186680"/>
            <a:ext cx="6151245" cy="882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5201285" y="949960"/>
            <a:ext cx="676275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为什么选英雄无敌</a:t>
            </a:r>
            <a:r>
              <a:rPr lang="en-US" altLang="zh-CN"/>
              <a:t>3</a:t>
            </a:r>
            <a:r>
              <a:rPr lang="zh-CN" altLang="en-US"/>
              <a:t>不选其他成功经典？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因为回合制技术上没啥难度，模版虽然没有现成的，但组合要素免费、收费的一大堆，而且不需要网络联合调试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有考研或实习怎么办？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预计规划每人都是</a:t>
            </a:r>
            <a:r>
              <a:rPr lang="en-US" altLang="zh-CN"/>
              <a:t>240</a:t>
            </a:r>
            <a:r>
              <a:rPr lang="zh-CN" altLang="en-US"/>
              <a:t>小时左右的工作量，技术同学可以先定接口，各文明同学可以先讨论各多媒体元素标准。而且每个文明的调研都是独立的，制作在</a:t>
            </a:r>
            <a:r>
              <a:rPr lang="en-US" altLang="zh-CN"/>
              <a:t>aigc</a:t>
            </a:r>
            <a:r>
              <a:rPr lang="zh-CN" altLang="en-US"/>
              <a:t>工具帮助下反而非常简单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AIGC</a:t>
            </a:r>
            <a:r>
              <a:rPr lang="zh-CN" altLang="en-US"/>
              <a:t>制作怎么办？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条路，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是等，不是开玩笑，晚</a:t>
            </a:r>
            <a:r>
              <a:rPr lang="en-US" altLang="zh-CN"/>
              <a:t>1</a:t>
            </a:r>
            <a:r>
              <a:rPr lang="zh-CN" altLang="en-US"/>
              <a:t>个月的平台功能可能更强大，盲目学习和练习除了费力费钱没啥好处；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是测试熟悉，不是我们想选的风格就一定能做出来，要把创意和</a:t>
            </a:r>
            <a:r>
              <a:rPr lang="en-US" altLang="zh-CN"/>
              <a:t>aigc</a:t>
            </a:r>
            <a:r>
              <a:rPr lang="zh-CN" altLang="en-US"/>
              <a:t>平台的能力做个交集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是要有元素思想，游戏本质上就是个各图层可以单独玩的交互多媒体，所以图形要独立尽可能用白色背景或透明背景通过程序统一集成。音乐片段和视频片段也是，尽可能考虑各种分支，把元素拆出来</a:t>
            </a:r>
            <a:endParaRPr lang="zh-CN" altLang="en-US"/>
          </a:p>
        </p:txBody>
      </p:sp>
      <p:pic>
        <p:nvPicPr>
          <p:cNvPr id="3" name="图片 2" descr="Slide14_配图1_奇幻城镇界面_imagen_resiz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75" y="2515235"/>
            <a:ext cx="3582670" cy="25095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094720" y="1720850"/>
            <a:ext cx="641350" cy="641350"/>
          </a:xfrm>
          <a:prstGeom prst="ellipse">
            <a:avLst/>
          </a:prstGeom>
          <a:solidFill>
            <a:srgbClr val="2E54A1"/>
          </a:solidFill>
        </p:spPr>
      </p:sp>
      <p:sp>
        <p:nvSpPr>
          <p:cNvPr id="3" name="Text 1"/>
          <p:cNvSpPr/>
          <p:nvPr/>
        </p:nvSpPr>
        <p:spPr>
          <a:xfrm>
            <a:off x="11094720" y="1720850"/>
            <a:ext cx="641350" cy="641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875780" y="3495040"/>
            <a:ext cx="335915" cy="335915"/>
          </a:xfrm>
          <a:prstGeom prst="ellipse">
            <a:avLst/>
          </a:prstGeom>
          <a:solidFill>
            <a:srgbClr val="EE822F"/>
          </a:solidFill>
        </p:spPr>
      </p:sp>
      <p:sp>
        <p:nvSpPr>
          <p:cNvPr id="5" name="Text 3"/>
          <p:cNvSpPr/>
          <p:nvPr/>
        </p:nvSpPr>
        <p:spPr>
          <a:xfrm>
            <a:off x="6875780" y="3495040"/>
            <a:ext cx="335915" cy="335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10-10-11:40:23-d3k809os8jdo4os5e8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140" y="208915"/>
            <a:ext cx="1015365" cy="718820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10-10-11:40:23-d3k809os8jdo4os5e8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30" y="6097905"/>
            <a:ext cx="1015365" cy="71882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flipV="1">
            <a:off x="10033635" y="4167505"/>
            <a:ext cx="1345565" cy="76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 5"/>
          <p:cNvSpPr/>
          <p:nvPr/>
        </p:nvSpPr>
        <p:spPr>
          <a:xfrm>
            <a:off x="10033635" y="4167505"/>
            <a:ext cx="1345565" cy="762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8746490" y="5005705"/>
            <a:ext cx="2707640" cy="429260"/>
          </a:xfrm>
          <a:prstGeom prst="roundRect">
            <a:avLst>
              <a:gd name="adj" fmla="val 44740"/>
            </a:avLst>
          </a:prstGeom>
          <a:solidFill>
            <a:srgbClr val="EE822F"/>
          </a:solidFill>
        </p:spPr>
      </p:sp>
      <p:sp>
        <p:nvSpPr>
          <p:cNvPr id="12" name="Text 8"/>
          <p:cNvSpPr/>
          <p:nvPr/>
        </p:nvSpPr>
        <p:spPr>
          <a:xfrm>
            <a:off x="8746490" y="5005705"/>
            <a:ext cx="2707640" cy="4292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8747125" y="5015230"/>
            <a:ext cx="2707640" cy="4298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汇报人：Tanjian</a:t>
            </a:r>
            <a:endParaRPr lang="en-US" sz="1600" dirty="0"/>
          </a:p>
        </p:txBody>
      </p:sp>
      <p:pic>
        <p:nvPicPr>
          <p:cNvPr id="15" name="Image 3" descr="https://kimi-img.moonshot.cn/pub/slides/slides_tmpl/image/25-10-10-11:40:24-d3k80a0s8jdo4os5e86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0" y="299720"/>
            <a:ext cx="365760" cy="372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60895" y="1901190"/>
            <a:ext cx="3590925" cy="142430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For love and peace</a:t>
            </a:r>
            <a:endParaRPr lang="en-US" sz="1600" dirty="0"/>
          </a:p>
        </p:txBody>
      </p:sp>
      <p:pic>
        <p:nvPicPr>
          <p:cNvPr id="18" name="图片 17" descr="Slide27_1_导师学生合作握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" y="0"/>
            <a:ext cx="6543040" cy="3738880"/>
          </a:xfrm>
          <a:prstGeom prst="rect">
            <a:avLst/>
          </a:prstGeom>
        </p:spPr>
      </p:pic>
      <p:pic>
        <p:nvPicPr>
          <p:cNvPr id="19" name="图片 18" descr="Slide30_2_七英雄最终愿景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" y="3118485"/>
            <a:ext cx="6543675" cy="37395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项目启动与目标统一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4-d3k80a0s8jdo4os5e87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2000" cy="68522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40:23-d3k809os8jdo4os5e80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"/>
            <a:ext cx="12228195" cy="139319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0-11:40:23-d3k809os8jdo4os5e81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228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24815" y="1604645"/>
            <a:ext cx="11202670" cy="4730750"/>
          </a:xfrm>
          <a:prstGeom prst="rect">
            <a:avLst/>
          </a:prstGeom>
          <a:solidFill>
            <a:srgbClr val="FFF3C9"/>
          </a:solidFill>
        </p:spPr>
      </p:sp>
      <p:sp>
        <p:nvSpPr>
          <p:cNvPr id="6" name="Text 1"/>
          <p:cNvSpPr/>
          <p:nvPr/>
        </p:nvSpPr>
        <p:spPr>
          <a:xfrm>
            <a:off x="424815" y="1604645"/>
            <a:ext cx="11202670" cy="4730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0" y="381000"/>
            <a:ext cx="12219305" cy="8604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5000" b="1" dirty="0">
                <a:solidFill>
                  <a:srgbClr val="872C1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项目启动会封面与背景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10-10-11:40:23-d3k809os8jdo4os5e7v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6795" y="1949450"/>
            <a:ext cx="926465" cy="56705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10-10-11:40:23-d3k809os8jdo4os5e810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4815" y="4267200"/>
            <a:ext cx="926465" cy="56705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10-10-11:40:23-d3k809os8jdo4os5e820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4815" y="1949450"/>
            <a:ext cx="926465" cy="567055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10-10-11:40:23-d3k809os8jdo4os5e82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06160" y="4267200"/>
            <a:ext cx="926465" cy="56705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10-10-11:40:23-d3k809os8jdo4os5e83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7255" y="6550660"/>
            <a:ext cx="7857490" cy="262255"/>
          </a:xfrm>
          <a:prstGeom prst="rect">
            <a:avLst/>
          </a:prstGeom>
        </p:spPr>
      </p:pic>
      <p:sp>
        <p:nvSpPr>
          <p:cNvPr id="13" name="Shape 3"/>
          <p:cNvSpPr/>
          <p:nvPr>
            <p:custDataLst>
              <p:tags r:id="rId13"/>
            </p:custDataLst>
          </p:nvPr>
        </p:nvSpPr>
        <p:spPr>
          <a:xfrm>
            <a:off x="1280693" y="1758407"/>
            <a:ext cx="4363493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4" name="Text 4"/>
          <p:cNvSpPr/>
          <p:nvPr>
            <p:custDataLst>
              <p:tags r:id="rId14"/>
            </p:custDataLst>
          </p:nvPr>
        </p:nvSpPr>
        <p:spPr>
          <a:xfrm>
            <a:off x="1280693" y="1758407"/>
            <a:ext cx="4363493" cy="368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项目名称</a:t>
            </a:r>
            <a:endParaRPr lang="en-US" sz="1600" dirty="0"/>
          </a:p>
        </p:txBody>
      </p:sp>
      <p:sp>
        <p:nvSpPr>
          <p:cNvPr id="15" name="Text 5"/>
          <p:cNvSpPr/>
          <p:nvPr>
            <p:custDataLst>
              <p:tags r:id="rId15"/>
            </p:custDataLst>
          </p:nvPr>
        </p:nvSpPr>
        <p:spPr>
          <a:xfrm>
            <a:off x="1280413" y="2123352"/>
            <a:ext cx="4272982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《泰拉诺斯大陆：文明 × 剑与魔法 × 英雄 × 城堡》项目正式启动，开启一场奇幻策略游戏的创作之旅。</a:t>
            </a:r>
            <a:endParaRPr lang="en-US" sz="1600" dirty="0"/>
          </a:p>
        </p:txBody>
      </p:sp>
      <p:sp>
        <p:nvSpPr>
          <p:cNvPr id="16" name="Shape 6"/>
          <p:cNvSpPr/>
          <p:nvPr>
            <p:custDataLst>
              <p:tags r:id="rId16"/>
            </p:custDataLst>
          </p:nvPr>
        </p:nvSpPr>
        <p:spPr>
          <a:xfrm>
            <a:off x="1281328" y="4099530"/>
            <a:ext cx="4363493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7" name="Text 7"/>
          <p:cNvSpPr/>
          <p:nvPr>
            <p:custDataLst>
              <p:tags r:id="rId17"/>
            </p:custDataLst>
          </p:nvPr>
        </p:nvSpPr>
        <p:spPr>
          <a:xfrm>
            <a:off x="1281328" y="4099530"/>
            <a:ext cx="4363493" cy="368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项目定位</a:t>
            </a:r>
            <a:endParaRPr lang="en-US" sz="1600" dirty="0"/>
          </a:p>
        </p:txBody>
      </p:sp>
      <p:sp>
        <p:nvSpPr>
          <p:cNvPr id="18" name="Text 8"/>
          <p:cNvSpPr/>
          <p:nvPr>
            <p:custDataLst>
              <p:tags r:id="rId18"/>
            </p:custDataLst>
          </p:nvPr>
        </p:nvSpPr>
        <p:spPr>
          <a:xfrm>
            <a:off x="1281048" y="4464475"/>
            <a:ext cx="4272982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这是一款面向2026届毕设的可商业化回合制策略游戏实践，旨在将创意与技术相结合，打造具有市场潜力的作品。</a:t>
            </a:r>
            <a:endParaRPr lang="en-US" sz="1600" dirty="0"/>
          </a:p>
        </p:txBody>
      </p:sp>
      <p:sp>
        <p:nvSpPr>
          <p:cNvPr id="19" name="Shape 9"/>
          <p:cNvSpPr/>
          <p:nvPr>
            <p:custDataLst>
              <p:tags r:id="rId19"/>
            </p:custDataLst>
          </p:nvPr>
        </p:nvSpPr>
        <p:spPr>
          <a:xfrm>
            <a:off x="7033494" y="1806029"/>
            <a:ext cx="4363493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0" name="Text 10"/>
          <p:cNvSpPr/>
          <p:nvPr>
            <p:custDataLst>
              <p:tags r:id="rId20"/>
            </p:custDataLst>
          </p:nvPr>
        </p:nvSpPr>
        <p:spPr>
          <a:xfrm>
            <a:off x="7033494" y="1806029"/>
            <a:ext cx="4363493" cy="368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团队构成</a:t>
            </a:r>
            <a:endParaRPr lang="en-US" sz="1600" dirty="0"/>
          </a:p>
        </p:txBody>
      </p:sp>
      <p:sp>
        <p:nvSpPr>
          <p:cNvPr id="21" name="Text 11"/>
          <p:cNvSpPr/>
          <p:nvPr>
            <p:custDataLst>
              <p:tags r:id="rId21"/>
            </p:custDataLst>
          </p:nvPr>
        </p:nvSpPr>
        <p:spPr>
          <a:xfrm>
            <a:off x="7033214" y="2170974"/>
            <a:ext cx="4272982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由6位文明设计成员与1位系统程序成员组成，指导教师谭剑带领团队共同推进项目。</a:t>
            </a:r>
            <a:endParaRPr lang="en-US" sz="1600" dirty="0"/>
          </a:p>
        </p:txBody>
      </p:sp>
      <p:sp>
        <p:nvSpPr>
          <p:cNvPr id="22" name="Shape 12"/>
          <p:cNvSpPr/>
          <p:nvPr>
            <p:custDataLst>
              <p:tags r:id="rId22"/>
            </p:custDataLst>
          </p:nvPr>
        </p:nvSpPr>
        <p:spPr>
          <a:xfrm>
            <a:off x="3981684" y="773400"/>
            <a:ext cx="4363493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3" name="Text 13"/>
          <p:cNvSpPr/>
          <p:nvPr>
            <p:custDataLst>
              <p:tags r:id="rId23"/>
            </p:custDataLst>
          </p:nvPr>
        </p:nvSpPr>
        <p:spPr>
          <a:xfrm>
            <a:off x="7032859" y="4099530"/>
            <a:ext cx="4363493" cy="3683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启动日期</a:t>
            </a:r>
            <a:endParaRPr lang="en-US" sz="1600" dirty="0"/>
          </a:p>
        </p:txBody>
      </p:sp>
      <p:sp>
        <p:nvSpPr>
          <p:cNvPr id="24" name="Text 14"/>
          <p:cNvSpPr/>
          <p:nvPr>
            <p:custDataLst>
              <p:tags r:id="rId24"/>
            </p:custDataLst>
          </p:nvPr>
        </p:nvSpPr>
        <p:spPr>
          <a:xfrm>
            <a:off x="7032579" y="4464475"/>
            <a:ext cx="4272982" cy="17068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项目于2025年X月X日正式启动，标志着泰拉诺斯大陆的奇幻之旅正式开启。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628005" y="6012180"/>
            <a:ext cx="2218055" cy="862330"/>
          </a:xfrm>
          <a:prstGeom prst="rect">
            <a:avLst/>
          </a:prstGeom>
          <a:solidFill>
            <a:srgbClr val="C1AF9B"/>
          </a:solidFill>
        </p:spPr>
      </p:sp>
      <p:sp>
        <p:nvSpPr>
          <p:cNvPr id="4" name="Text 1"/>
          <p:cNvSpPr/>
          <p:nvPr/>
        </p:nvSpPr>
        <p:spPr>
          <a:xfrm>
            <a:off x="5628005" y="6012180"/>
            <a:ext cx="2218055" cy="8623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846060" y="6012180"/>
            <a:ext cx="4345940" cy="845820"/>
          </a:xfrm>
          <a:prstGeom prst="rect">
            <a:avLst/>
          </a:prstGeom>
          <a:solidFill>
            <a:srgbClr val="822C1A"/>
          </a:solidFill>
        </p:spPr>
      </p:sp>
      <p:sp>
        <p:nvSpPr>
          <p:cNvPr id="6" name="Text 3"/>
          <p:cNvSpPr/>
          <p:nvPr/>
        </p:nvSpPr>
        <p:spPr>
          <a:xfrm>
            <a:off x="7846060" y="6012180"/>
            <a:ext cx="4345940" cy="8458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78868" y="3387867"/>
            <a:ext cx="3374390" cy="0"/>
          </a:xfrm>
          <a:prstGeom prst="line">
            <a:avLst/>
          </a:prstGeom>
          <a:noFill/>
          <a:ln w="19050">
            <a:solidFill>
              <a:srgbClr val="843F0B"/>
            </a:solidFill>
            <a:prstDash val="solid"/>
            <a:headEnd type="none"/>
            <a:tailEnd type="none"/>
          </a:ln>
        </p:spPr>
      </p:sp>
      <p:pic>
        <p:nvPicPr>
          <p:cNvPr id="8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975" y="516890"/>
            <a:ext cx="597535" cy="2806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4025" y="986790"/>
            <a:ext cx="4606290" cy="12160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今日会议目标与统一方向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79120" y="2956621"/>
            <a:ext cx="3894025" cy="3073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会议目标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94030" y="3429000"/>
            <a:ext cx="4370070" cy="19551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本次会议旨在统一游戏类型认知，明确泰拉诺斯大陆v5.0设定，说明分工方式，强调AI浪潮下的就业逻辑与分成机制。</a:t>
            </a:r>
            <a:endParaRPr lang="en-US" sz="1600" dirty="0"/>
          </a:p>
        </p:txBody>
      </p:sp>
      <p:pic>
        <p:nvPicPr>
          <p:cNvPr id="12" name="图片 11" descr="Slide2_配图1_课堂讨论_ideogram_resiz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05" y="867410"/>
            <a:ext cx="6480000" cy="432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3-d3k809os8jdo4os5e84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59575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630025" y="6297295"/>
            <a:ext cx="561975" cy="560705"/>
          </a:xfrm>
          <a:prstGeom prst="rect">
            <a:avLst/>
          </a:prstGeom>
          <a:solidFill>
            <a:srgbClr val="FEE695"/>
          </a:solidFill>
        </p:spPr>
      </p:sp>
      <p:sp>
        <p:nvSpPr>
          <p:cNvPr id="4" name="Text 1"/>
          <p:cNvSpPr/>
          <p:nvPr/>
        </p:nvSpPr>
        <p:spPr>
          <a:xfrm>
            <a:off x="11630025" y="6297295"/>
            <a:ext cx="561975" cy="5607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>
            <p:custDataLst>
              <p:tags r:id="rId2"/>
            </p:custDataLst>
          </p:nvPr>
        </p:nvSpPr>
        <p:spPr>
          <a:xfrm>
            <a:off x="9134475" y="2030095"/>
            <a:ext cx="2822575" cy="4108450"/>
          </a:xfrm>
          <a:prstGeom prst="rect">
            <a:avLst/>
          </a:prstGeom>
          <a:solidFill>
            <a:srgbClr val="591B13"/>
          </a:solidFill>
        </p:spPr>
      </p:sp>
      <p:sp>
        <p:nvSpPr>
          <p:cNvPr id="6" name="Text 3"/>
          <p:cNvSpPr/>
          <p:nvPr/>
        </p:nvSpPr>
        <p:spPr>
          <a:xfrm>
            <a:off x="9134475" y="2030095"/>
            <a:ext cx="2822575" cy="41084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>
            <p:custDataLst>
              <p:tags r:id="rId3"/>
            </p:custDataLst>
          </p:nvPr>
        </p:nvSpPr>
        <p:spPr>
          <a:xfrm>
            <a:off x="6234430" y="2030095"/>
            <a:ext cx="2822575" cy="4108450"/>
          </a:xfrm>
          <a:prstGeom prst="rect">
            <a:avLst/>
          </a:prstGeom>
          <a:solidFill>
            <a:srgbClr val="591B13"/>
          </a:solidFill>
        </p:spPr>
      </p:sp>
      <p:sp>
        <p:nvSpPr>
          <p:cNvPr id="8" name="Text 5"/>
          <p:cNvSpPr/>
          <p:nvPr/>
        </p:nvSpPr>
        <p:spPr>
          <a:xfrm>
            <a:off x="6234430" y="2030095"/>
            <a:ext cx="2822575" cy="41084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>
            <p:custDataLst>
              <p:tags r:id="rId4"/>
            </p:custDataLst>
          </p:nvPr>
        </p:nvSpPr>
        <p:spPr>
          <a:xfrm>
            <a:off x="3334385" y="2030095"/>
            <a:ext cx="2822575" cy="4108450"/>
          </a:xfrm>
          <a:prstGeom prst="rect">
            <a:avLst/>
          </a:prstGeom>
          <a:solidFill>
            <a:srgbClr val="591B13"/>
          </a:solidFill>
        </p:spPr>
      </p:sp>
      <p:sp>
        <p:nvSpPr>
          <p:cNvPr id="10" name="Text 7"/>
          <p:cNvSpPr/>
          <p:nvPr/>
        </p:nvSpPr>
        <p:spPr>
          <a:xfrm>
            <a:off x="3334385" y="2030095"/>
            <a:ext cx="2822575" cy="41084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>
            <p:custDataLst>
              <p:tags r:id="rId5"/>
            </p:custDataLst>
          </p:nvPr>
        </p:nvSpPr>
        <p:spPr>
          <a:xfrm>
            <a:off x="434340" y="2030095"/>
            <a:ext cx="2822575" cy="4108450"/>
          </a:xfrm>
          <a:prstGeom prst="rect">
            <a:avLst/>
          </a:prstGeom>
          <a:solidFill>
            <a:srgbClr val="591B13"/>
          </a:solidFill>
        </p:spPr>
      </p:sp>
      <p:sp>
        <p:nvSpPr>
          <p:cNvPr id="12" name="Text 9"/>
          <p:cNvSpPr/>
          <p:nvPr/>
        </p:nvSpPr>
        <p:spPr>
          <a:xfrm>
            <a:off x="434340" y="2030095"/>
            <a:ext cx="2822575" cy="41084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10-10-11:40:23-d3k809os8jdo4os5e83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10-10-11:40:23-d3k809os8jdo4os5e83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10-10-11:40:23-d3k809os8jdo4os5e84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985" y="1078865"/>
            <a:ext cx="1268095" cy="28067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21335" y="616585"/>
            <a:ext cx="8756650" cy="7429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CE6D5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项目一句话定位与关键词</a:t>
            </a:r>
            <a:endParaRPr lang="en-US" sz="1600" dirty="0"/>
          </a:p>
        </p:txBody>
      </p:sp>
      <p:sp>
        <p:nvSpPr>
          <p:cNvPr id="17" name="Text 11"/>
          <p:cNvSpPr/>
          <p:nvPr>
            <p:custDataLst>
              <p:tags r:id="rId8"/>
            </p:custDataLst>
          </p:nvPr>
        </p:nvSpPr>
        <p:spPr>
          <a:xfrm>
            <a:off x="573405" y="2353945"/>
            <a:ext cx="247713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项目一句话</a:t>
            </a:r>
            <a:endParaRPr lang="en-US" sz="1600" dirty="0"/>
          </a:p>
        </p:txBody>
      </p:sp>
      <p:sp>
        <p:nvSpPr>
          <p:cNvPr id="18" name="Text 12"/>
          <p:cNvSpPr/>
          <p:nvPr>
            <p:custDataLst>
              <p:tags r:id="rId9"/>
            </p:custDataLst>
          </p:nvPr>
        </p:nvSpPr>
        <p:spPr>
          <a:xfrm>
            <a:off x="602615" y="2969260"/>
            <a:ext cx="2461895" cy="303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在自研世界观“泰拉诺斯大陆”上，开发一款类《英雄无敌3》的剑与魔法策略游戏，每位同学完整负责一个文明的设计与实现，目标是可公开发布并尝试商业化。</a:t>
            </a:r>
            <a:endParaRPr lang="en-US" sz="1600" dirty="0"/>
          </a:p>
        </p:txBody>
      </p:sp>
      <p:sp>
        <p:nvSpPr>
          <p:cNvPr id="19" name="Text 13"/>
          <p:cNvSpPr/>
          <p:nvPr>
            <p:custDataLst>
              <p:tags r:id="rId10"/>
            </p:custDataLst>
          </p:nvPr>
        </p:nvSpPr>
        <p:spPr>
          <a:xfrm>
            <a:off x="3462020" y="2392680"/>
            <a:ext cx="247713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核心关键词一</a:t>
            </a:r>
            <a:endParaRPr lang="en-US" sz="1600" dirty="0"/>
          </a:p>
        </p:txBody>
      </p:sp>
      <p:sp>
        <p:nvSpPr>
          <p:cNvPr id="20" name="Text 14"/>
          <p:cNvSpPr/>
          <p:nvPr>
            <p:custDataLst>
              <p:tags r:id="rId11"/>
            </p:custDataLst>
          </p:nvPr>
        </p:nvSpPr>
        <p:spPr>
          <a:xfrm>
            <a:off x="3491230" y="3007995"/>
            <a:ext cx="2461895" cy="303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回合制策略，经典的玩法框架，为游戏带来深度与策略性，是项目的核心玩法机制。</a:t>
            </a:r>
            <a:endParaRPr lang="en-US" sz="1600" dirty="0"/>
          </a:p>
        </p:txBody>
      </p:sp>
      <p:sp>
        <p:nvSpPr>
          <p:cNvPr id="21" name="Text 15"/>
          <p:cNvSpPr/>
          <p:nvPr>
            <p:custDataLst>
              <p:tags r:id="rId12"/>
            </p:custDataLst>
          </p:nvPr>
        </p:nvSpPr>
        <p:spPr>
          <a:xfrm>
            <a:off x="6396990" y="2353945"/>
            <a:ext cx="247713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核心关键词二</a:t>
            </a:r>
            <a:endParaRPr lang="en-US" sz="1600" dirty="0"/>
          </a:p>
        </p:txBody>
      </p:sp>
      <p:sp>
        <p:nvSpPr>
          <p:cNvPr id="22" name="Text 16"/>
          <p:cNvSpPr/>
          <p:nvPr>
            <p:custDataLst>
              <p:tags r:id="rId13"/>
            </p:custDataLst>
          </p:nvPr>
        </p:nvSpPr>
        <p:spPr>
          <a:xfrm>
            <a:off x="6426200" y="2969260"/>
            <a:ext cx="2461895" cy="303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英雄、军队与城堡，构建起游戏的核心元素，让玩家在策略与养成中感受奇幻世界的魅力。</a:t>
            </a:r>
            <a:endParaRPr lang="en-US" sz="1600" dirty="0"/>
          </a:p>
        </p:txBody>
      </p:sp>
      <p:sp>
        <p:nvSpPr>
          <p:cNvPr id="23" name="Text 17"/>
          <p:cNvSpPr/>
          <p:nvPr>
            <p:custDataLst>
              <p:tags r:id="rId14"/>
            </p:custDataLst>
          </p:nvPr>
        </p:nvSpPr>
        <p:spPr>
          <a:xfrm>
            <a:off x="9277985" y="2392680"/>
            <a:ext cx="2477135" cy="701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核心关键词三</a:t>
            </a:r>
            <a:endParaRPr lang="en-US" sz="1600" dirty="0"/>
          </a:p>
        </p:txBody>
      </p:sp>
      <p:sp>
        <p:nvSpPr>
          <p:cNvPr id="24" name="Text 18"/>
          <p:cNvSpPr/>
          <p:nvPr>
            <p:custDataLst>
              <p:tags r:id="rId15"/>
            </p:custDataLst>
          </p:nvPr>
        </p:nvSpPr>
        <p:spPr>
          <a:xfrm>
            <a:off x="9307195" y="3007995"/>
            <a:ext cx="2461895" cy="3034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七大文明与神话生物军团，丰富的文化背景与独特的生物设定，为游戏增添了多元与奇幻的色彩。</a:t>
            </a:r>
            <a:endParaRPr lang="en-US" sz="1600" dirty="0"/>
          </a:p>
        </p:txBody>
      </p:sp>
      <p:pic>
        <p:nvPicPr>
          <p:cNvPr id="25" name="图片 24" descr="Slide1_配图1_世界地图_seedream_resized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06765" y="78105"/>
            <a:ext cx="2160000" cy="1440000"/>
          </a:xfrm>
          <a:prstGeom prst="rect">
            <a:avLst/>
          </a:prstGeom>
        </p:spPr>
      </p:pic>
      <p:pic>
        <p:nvPicPr>
          <p:cNvPr id="26" name="图片 25" descr="Slide1_配图2_英雄俯瞰_imagen_resized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3160" y="4568190"/>
            <a:ext cx="2823845" cy="1978025"/>
          </a:xfrm>
          <a:prstGeom prst="rect">
            <a:avLst/>
          </a:prstGeom>
        </p:spPr>
      </p:pic>
      <p:pic>
        <p:nvPicPr>
          <p:cNvPr id="27" name="图片 26" descr="Slide1_配图2_英雄俯瞰_seedream_resized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33205" y="4568190"/>
            <a:ext cx="2964600" cy="1976400"/>
          </a:xfrm>
          <a:prstGeom prst="rect">
            <a:avLst/>
          </a:prstGeom>
        </p:spPr>
      </p:pic>
      <p:pic>
        <p:nvPicPr>
          <p:cNvPr id="28" name="图片 27" descr="Slide6_配图2_神话生物图鉴_seedream_resized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61335" y="4568190"/>
            <a:ext cx="2974975" cy="19843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22875" y="1552575"/>
            <a:ext cx="1786255" cy="1786255"/>
          </a:xfrm>
          <a:prstGeom prst="ellipse">
            <a:avLst/>
          </a:prstGeom>
          <a:solidFill>
            <a:srgbClr val="FEE695"/>
          </a:solidFill>
        </p:spPr>
      </p:sp>
      <p:sp>
        <p:nvSpPr>
          <p:cNvPr id="3" name="Text 1"/>
          <p:cNvSpPr/>
          <p:nvPr/>
        </p:nvSpPr>
        <p:spPr>
          <a:xfrm>
            <a:off x="5222875" y="1552575"/>
            <a:ext cx="1786255" cy="17862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570980" y="1552575"/>
            <a:ext cx="527050" cy="527050"/>
          </a:xfrm>
          <a:prstGeom prst="ellipse">
            <a:avLst/>
          </a:prstGeom>
          <a:solidFill>
            <a:srgbClr val="4874CB"/>
          </a:solidFill>
        </p:spPr>
      </p:sp>
      <p:sp>
        <p:nvSpPr>
          <p:cNvPr id="5" name="Text 3"/>
          <p:cNvSpPr/>
          <p:nvPr/>
        </p:nvSpPr>
        <p:spPr>
          <a:xfrm>
            <a:off x="6570980" y="1552575"/>
            <a:ext cx="527050" cy="5270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2668905" y="1691640"/>
            <a:ext cx="6854190" cy="15671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749300" y="3372485"/>
            <a:ext cx="10840720" cy="1200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EE59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游戏类型与玩法框架</a:t>
            </a:r>
            <a:endParaRPr lang="en-US" sz="1600" dirty="0"/>
          </a:p>
        </p:txBody>
      </p:sp>
      <p:pic>
        <p:nvPicPr>
          <p:cNvPr id="10" name="Image 0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045" y="345440"/>
            <a:ext cx="597535" cy="280670"/>
          </a:xfrm>
          <a:prstGeom prst="rect">
            <a:avLst/>
          </a:prstGeom>
        </p:spPr>
      </p:pic>
      <p:pic>
        <p:nvPicPr>
          <p:cNvPr id="11" name="Image 1" descr="https://kimi-img.moonshot.cn/pub/slides/slides_tmpl/image/25-10-10-11:40:17-d3k8088s8jdo4os5e6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540" y="345440"/>
            <a:ext cx="597535" cy="2806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40:22-d3k809gs8jdo4os5e7t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18395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6225" y="889635"/>
            <a:ext cx="8756650" cy="7429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3C9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英雄无敌3式玩法机制解析（1）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10-11:40:23-d3k809os8jdo4os5e7v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" y="658495"/>
            <a:ext cx="237490" cy="3778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79400" y="1950720"/>
            <a:ext cx="3829050" cy="3270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英雄与带兵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76225" y="2185035"/>
            <a:ext cx="3831590" cy="20916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玩家扮演英雄，带领不同兵种在大地图上移动，探索未知的世界，这是游戏的核心玩法之一。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224020" y="1950720"/>
            <a:ext cx="3829050" cy="327025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探索元素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4220845" y="2185035"/>
            <a:ext cx="3831590" cy="20916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探索资源、宝物、地下城、野怪与任务事件，为游戏增添了丰富的探索乐趣与不确定性。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279400" y="4398645"/>
            <a:ext cx="3829050" cy="36957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回合制机制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276225" y="4632960"/>
            <a:ext cx="3831590" cy="20193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采用回合制机制，玩家每回合进行移动、战斗与城镇建设，策略性十足，考验玩家的决策能力。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4224020" y="4398645"/>
            <a:ext cx="3829050" cy="36957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英雄成长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220845" y="4632960"/>
            <a:ext cx="3831590" cy="20193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843F0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英雄通过升级、学习技能与装备神器提升战斗力，影响全军实力，是游戏的重要养成元素。</a:t>
            </a:r>
            <a:endParaRPr lang="en-US" sz="1600" dirty="0"/>
          </a:p>
        </p:txBody>
      </p:sp>
      <p:pic>
        <p:nvPicPr>
          <p:cNvPr id="14" name="图片 13" descr="Slide3_配图1_像素对比_imagen_resiz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980" y="1266190"/>
            <a:ext cx="3199765" cy="2241550"/>
          </a:xfrm>
          <a:prstGeom prst="rect">
            <a:avLst/>
          </a:prstGeom>
        </p:spPr>
      </p:pic>
      <p:pic>
        <p:nvPicPr>
          <p:cNvPr id="15" name="图片 14" descr="Slide3_配图1_像素对比_gpt_resiz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980" y="4043680"/>
            <a:ext cx="3240000" cy="216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10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11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12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13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14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15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16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17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18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19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20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1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2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3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4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5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6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7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8.xml><?xml version="1.0" encoding="utf-8"?>
<p:tagLst xmlns:p="http://schemas.openxmlformats.org/presentationml/2006/main">
  <p:tag name="KSO_WM_DIAGRAM_VIRTUALLY_FRAME" val="{&quot;height&quot;:323.5,&quot;left&quot;:34.2,&quot;top&quot;:159.85,&quot;width&quot;:907.3}"/>
</p:tagLst>
</file>

<file path=ppt/tags/tag29.xml><?xml version="1.0" encoding="utf-8"?>
<p:tagLst xmlns:p="http://schemas.openxmlformats.org/presentationml/2006/main">
  <p:tag name="KSO_WM_DIAGRAM_VIRTUALLY_FRAME" val="{&quot;height&quot;:330,&quot;left&quot;:44.1,&quot;top&quot;:181.45,&quot;width&quot;:868.25}"/>
</p:tagLst>
</file>

<file path=ppt/tags/tag3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30.xml><?xml version="1.0" encoding="utf-8"?>
<p:tagLst xmlns:p="http://schemas.openxmlformats.org/presentationml/2006/main">
  <p:tag name="KSO_WM_DIAGRAM_VIRTUALLY_FRAME" val="{&quot;height&quot;:330,&quot;left&quot;:44.1,&quot;top&quot;:181.45,&quot;width&quot;:868.25}"/>
</p:tagLst>
</file>

<file path=ppt/tags/tag31.xml><?xml version="1.0" encoding="utf-8"?>
<p:tagLst xmlns:p="http://schemas.openxmlformats.org/presentationml/2006/main">
  <p:tag name="KSO_WM_DIAGRAM_VIRTUALLY_FRAME" val="{&quot;height&quot;:330,&quot;left&quot;:44.1,&quot;top&quot;:181.45,&quot;width&quot;:868.25}"/>
</p:tagLst>
</file>

<file path=ppt/tags/tag32.xml><?xml version="1.0" encoding="utf-8"?>
<p:tagLst xmlns:p="http://schemas.openxmlformats.org/presentationml/2006/main">
  <p:tag name="KSO_WM_DIAGRAM_VIRTUALLY_FRAME" val="{&quot;height&quot;:330,&quot;left&quot;:44.1,&quot;top&quot;:181.45,&quot;width&quot;:868.25}"/>
</p:tagLst>
</file>

<file path=ppt/tags/tag33.xml><?xml version="1.0" encoding="utf-8"?>
<p:tagLst xmlns:p="http://schemas.openxmlformats.org/presentationml/2006/main">
  <p:tag name="KSO_WM_DIAGRAM_VIRTUALLY_FRAME" val="{&quot;height&quot;:330,&quot;left&quot;:44.1,&quot;top&quot;:181.45,&quot;width&quot;:868.25}"/>
</p:tagLst>
</file>

<file path=ppt/tags/tag34.xml><?xml version="1.0" encoding="utf-8"?>
<p:tagLst xmlns:p="http://schemas.openxmlformats.org/presentationml/2006/main">
  <p:tag name="KSO_WM_DIAGRAM_VIRTUALLY_FRAME" val="{&quot;height&quot;:330,&quot;left&quot;:44.1,&quot;top&quot;:181.45,&quot;width&quot;:868.25}"/>
</p:tagLst>
</file>

<file path=ppt/tags/tag35.xml><?xml version="1.0" encoding="utf-8"?>
<p:tagLst xmlns:p="http://schemas.openxmlformats.org/presentationml/2006/main">
  <p:tag name="KSO_WM_DIAGRAM_VIRTUALLY_FRAME" val="{&quot;height&quot;:330,&quot;left&quot;:44.1,&quot;top&quot;:181.45,&quot;width&quot;:868.25}"/>
</p:tagLst>
</file>

<file path=ppt/tags/tag36.xml><?xml version="1.0" encoding="utf-8"?>
<p:tagLst xmlns:p="http://schemas.openxmlformats.org/presentationml/2006/main">
  <p:tag name="KSO_WM_DIAGRAM_VIRTUALLY_FRAME" val="{&quot;height&quot;:330,&quot;left&quot;:44.1,&quot;top&quot;:181.45,&quot;width&quot;:868.25}"/>
</p:tagLst>
</file>

<file path=ppt/tags/tag37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38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39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40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1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2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3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4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5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6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7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8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49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5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50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51.xml><?xml version="1.0" encoding="utf-8"?>
<p:tagLst xmlns:p="http://schemas.openxmlformats.org/presentationml/2006/main">
  <p:tag name="KSO_WM_DIAGRAM_VIRTUALLY_FRAME" val="{&quot;height&quot;:367.65,&quot;left&quot;:56.45,&quot;top&quot;:116,&quot;width&quot;:855.65}"/>
</p:tagLst>
</file>

<file path=ppt/tags/tag6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7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8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ags/tag9.xml><?xml version="1.0" encoding="utf-8"?>
<p:tagLst xmlns:p="http://schemas.openxmlformats.org/presentationml/2006/main">
  <p:tag name="KSO_WM_DIAGRAM_VIRTUALLY_FRAME" val="{&quot;height&quot;:425.0358267716535,&quot;left&quot;:33.45,&quot;top&quot;:60.89763779527557,&quot;width&quot;:863.950551181102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4442</Words>
  <Application>WPS 演示</Application>
  <PresentationFormat>On-screen Show (16:9)</PresentationFormat>
  <Paragraphs>477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Arial</vt:lpstr>
      <vt:lpstr>宋体</vt:lpstr>
      <vt:lpstr>Wingdings</vt:lpstr>
      <vt:lpstr>MiSans</vt:lpstr>
      <vt:lpstr>MiSans</vt:lpstr>
      <vt:lpstr>Calibri</vt:lpstr>
      <vt:lpstr>微软雅黑</vt:lpstr>
      <vt:lpstr>Arial Unicode MS</vt:lpstr>
      <vt:lpstr>等线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泰拉诺斯大陆：文明与英雄计划启动</dc:title>
  <dc:creator>Kimi</dc:creator>
  <dc:subject>泰拉诺斯大陆：文明与英雄计划启动</dc:subject>
  <cp:lastModifiedBy>谭剑</cp:lastModifiedBy>
  <cp:revision>3</cp:revision>
  <dcterms:created xsi:type="dcterms:W3CDTF">2025-11-14T13:06:00Z</dcterms:created>
  <dcterms:modified xsi:type="dcterms:W3CDTF">2025-11-14T14:36:30Z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{"Label":"泰拉诺斯大陆：文明与英雄计划启动","ContentProducer":"001191110108MACG2KBH8F10000","ProduceID":"d4biguo7aa36o34o4bp0","ReservedCode1":"","ContentPropagator":"001191110108MACG2KBH8F20000","PropagateID":"d4biguo7aa36o34o4bp0","ReservedCode2":""}</vt:lpwstr>
  </property>
  <property fmtid="{D5CDD505-2E9C-101B-9397-08002B2CF9AE}" pid="3" name="ICV">
    <vt:lpwstr>281763451EB54B92BE494B89F2CA9386_12</vt:lpwstr>
  </property>
  <property fmtid="{D5CDD505-2E9C-101B-9397-08002B2CF9AE}" pid="4" name="KSOProductBuildVer">
    <vt:lpwstr>2052-12.1.0.23542</vt:lpwstr>
  </property>
</Properties>
</file>